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tags/tag38.xml" ContentType="application/vnd.openxmlformats-officedocument.presentationml.tags+xml"/>
  <Override PartName="/ppt/notesSlides/notesSlide38.xml" ContentType="application/vnd.openxmlformats-officedocument.presentationml.notesSlide+xml"/>
  <Override PartName="/ppt/tags/tag39.xml" ContentType="application/vnd.openxmlformats-officedocument.presentationml.tags+xml"/>
  <Override PartName="/ppt/notesSlides/notesSlide39.xml" ContentType="application/vnd.openxmlformats-officedocument.presentationml.notesSlide+xml"/>
  <Override PartName="/ppt/tags/tag40.xml" ContentType="application/vnd.openxmlformats-officedocument.presentationml.tags+xml"/>
  <Override PartName="/ppt/notesSlides/notesSlide40.xml" ContentType="application/vnd.openxmlformats-officedocument.presentationml.notesSlide+xml"/>
  <Override PartName="/ppt/tags/tag41.xml" ContentType="application/vnd.openxmlformats-officedocument.presentationml.tags+xml"/>
  <Override PartName="/ppt/notesSlides/notesSlide41.xml" ContentType="application/vnd.openxmlformats-officedocument.presentationml.notesSlide+xml"/>
  <Override PartName="/ppt/tags/tag42.xml" ContentType="application/vnd.openxmlformats-officedocument.presentationml.tags+xml"/>
  <Override PartName="/ppt/notesSlides/notesSlide42.xml" ContentType="application/vnd.openxmlformats-officedocument.presentationml.notesSlide+xml"/>
  <Override PartName="/ppt/tags/tag43.xml" ContentType="application/vnd.openxmlformats-officedocument.presentationml.tags+xml"/>
  <Override PartName="/ppt/notesSlides/notesSlide43.xml" ContentType="application/vnd.openxmlformats-officedocument.presentationml.notesSlide+xml"/>
  <Override PartName="/ppt/tags/tag44.xml" ContentType="application/vnd.openxmlformats-officedocument.presentationml.tags+xml"/>
  <Override PartName="/ppt/notesSlides/notesSlide44.xml" ContentType="application/vnd.openxmlformats-officedocument.presentationml.notesSlide+xml"/>
  <Override PartName="/ppt/tags/tag45.xml" ContentType="application/vnd.openxmlformats-officedocument.presentationml.tags+xml"/>
  <Override PartName="/ppt/notesSlides/notesSlide45.xml" ContentType="application/vnd.openxmlformats-officedocument.presentationml.notesSlide+xml"/>
  <Override PartName="/ppt/tags/tag46.xml" ContentType="application/vnd.openxmlformats-officedocument.presentationml.tags+xml"/>
  <Override PartName="/ppt/notesSlides/notesSlide46.xml" ContentType="application/vnd.openxmlformats-officedocument.presentationml.notesSlide+xml"/>
  <Override PartName="/ppt/tags/tag47.xml" ContentType="application/vnd.openxmlformats-officedocument.presentationml.tags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315" r:id="rId2"/>
    <p:sldId id="654" r:id="rId3"/>
    <p:sldId id="618" r:id="rId4"/>
    <p:sldId id="601" r:id="rId5"/>
    <p:sldId id="600" r:id="rId6"/>
    <p:sldId id="498" r:id="rId7"/>
    <p:sldId id="538" r:id="rId8"/>
    <p:sldId id="602" r:id="rId9"/>
    <p:sldId id="621" r:id="rId10"/>
    <p:sldId id="619" r:id="rId11"/>
    <p:sldId id="624" r:id="rId12"/>
    <p:sldId id="625" r:id="rId13"/>
    <p:sldId id="612" r:id="rId14"/>
    <p:sldId id="651" r:id="rId15"/>
    <p:sldId id="603" r:id="rId16"/>
    <p:sldId id="652" r:id="rId17"/>
    <p:sldId id="606" r:id="rId18"/>
    <p:sldId id="615" r:id="rId19"/>
    <p:sldId id="609" r:id="rId20"/>
    <p:sldId id="653" r:id="rId21"/>
    <p:sldId id="605" r:id="rId22"/>
    <p:sldId id="616" r:id="rId23"/>
    <p:sldId id="636" r:id="rId24"/>
    <p:sldId id="655" r:id="rId25"/>
    <p:sldId id="595" r:id="rId26"/>
    <p:sldId id="608" r:id="rId27"/>
    <p:sldId id="607" r:id="rId28"/>
    <p:sldId id="656" r:id="rId29"/>
    <p:sldId id="628" r:id="rId30"/>
    <p:sldId id="634" r:id="rId31"/>
    <p:sldId id="627" r:id="rId32"/>
    <p:sldId id="632" r:id="rId33"/>
    <p:sldId id="657" r:id="rId34"/>
    <p:sldId id="639" r:id="rId35"/>
    <p:sldId id="638" r:id="rId36"/>
    <p:sldId id="637" r:id="rId37"/>
    <p:sldId id="596" r:id="rId38"/>
    <p:sldId id="633" r:id="rId39"/>
    <p:sldId id="622" r:id="rId40"/>
    <p:sldId id="623" r:id="rId41"/>
    <p:sldId id="613" r:id="rId42"/>
    <p:sldId id="642" r:id="rId43"/>
    <p:sldId id="640" r:id="rId44"/>
    <p:sldId id="641" r:id="rId45"/>
    <p:sldId id="614" r:id="rId46"/>
    <p:sldId id="643" r:id="rId47"/>
    <p:sldId id="644" r:id="rId48"/>
    <p:sldId id="649" r:id="rId49"/>
    <p:sldId id="648" r:id="rId50"/>
    <p:sldId id="647" r:id="rId51"/>
    <p:sldId id="46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FEF91F-1E90-493F-958D-5DD030754175}">
          <p14:sldIdLst>
            <p14:sldId id="315"/>
            <p14:sldId id="654"/>
            <p14:sldId id="618"/>
            <p14:sldId id="601"/>
            <p14:sldId id="600"/>
            <p14:sldId id="498"/>
            <p14:sldId id="538"/>
            <p14:sldId id="602"/>
            <p14:sldId id="621"/>
            <p14:sldId id="619"/>
            <p14:sldId id="624"/>
            <p14:sldId id="625"/>
            <p14:sldId id="612"/>
            <p14:sldId id="651"/>
            <p14:sldId id="603"/>
            <p14:sldId id="652"/>
            <p14:sldId id="606"/>
            <p14:sldId id="615"/>
            <p14:sldId id="609"/>
            <p14:sldId id="653"/>
            <p14:sldId id="605"/>
            <p14:sldId id="616"/>
            <p14:sldId id="636"/>
            <p14:sldId id="655"/>
            <p14:sldId id="595"/>
            <p14:sldId id="608"/>
            <p14:sldId id="607"/>
            <p14:sldId id="656"/>
            <p14:sldId id="628"/>
            <p14:sldId id="634"/>
            <p14:sldId id="627"/>
            <p14:sldId id="632"/>
            <p14:sldId id="657"/>
            <p14:sldId id="639"/>
            <p14:sldId id="638"/>
            <p14:sldId id="637"/>
            <p14:sldId id="596"/>
            <p14:sldId id="633"/>
            <p14:sldId id="622"/>
            <p14:sldId id="623"/>
            <p14:sldId id="613"/>
            <p14:sldId id="642"/>
            <p14:sldId id="640"/>
            <p14:sldId id="641"/>
            <p14:sldId id="614"/>
            <p14:sldId id="643"/>
            <p14:sldId id="644"/>
            <p14:sldId id="649"/>
            <p14:sldId id="648"/>
            <p14:sldId id="647"/>
            <p14:sldId id="465"/>
          </p14:sldIdLst>
        </p14:section>
        <p14:section name="Store" id="{99F90279-42E7-411D-A27A-8C0A36389AB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FEBA090-0AE9-9F8E-40EE-5CC243E7E5EE}" name="Wes Austin" initials="WA" userId="Wes Austin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thum, Bryan Michael" initials="PBM" lastIdx="3" clrIdx="0">
    <p:extLst>
      <p:ext uri="{19B8F6BF-5375-455C-9EA6-DF929625EA0E}">
        <p15:presenceInfo xmlns:p15="http://schemas.microsoft.com/office/powerpoint/2012/main" userId="S-1-5-21-2509641344-1052565914-3260824488-13179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03F314"/>
    <a:srgbClr val="FF9900"/>
    <a:srgbClr val="00B050"/>
    <a:srgbClr val="007033"/>
    <a:srgbClr val="C00000"/>
    <a:srgbClr val="2E6187"/>
    <a:srgbClr val="E09878"/>
    <a:srgbClr val="00002E"/>
    <a:srgbClr val="3B19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89324" autoAdjust="0"/>
  </p:normalViewPr>
  <p:slideViewPr>
    <p:cSldViewPr snapToGrid="0">
      <p:cViewPr varScale="1">
        <p:scale>
          <a:sx n="101" d="100"/>
          <a:sy n="101" d="100"/>
        </p:scale>
        <p:origin x="7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stin, Wes" userId="af0a08d3-450a-44fe-af25-05348afc4137" providerId="ADAL" clId="{C6C1F4EB-9C3A-4776-9736-1DDAB954357D}"/>
    <pc:docChg chg="undo redo custSel addSld delSld modSld modSection">
      <pc:chgData name="Austin, Wes" userId="af0a08d3-450a-44fe-af25-05348afc4137" providerId="ADAL" clId="{C6C1F4EB-9C3A-4776-9736-1DDAB954357D}" dt="2023-10-30T19:28:38.885" v="2151" actId="1076"/>
      <pc:docMkLst>
        <pc:docMk/>
      </pc:docMkLst>
      <pc:sldChg chg="modSp mod">
        <pc:chgData name="Austin, Wes" userId="af0a08d3-450a-44fe-af25-05348afc4137" providerId="ADAL" clId="{C6C1F4EB-9C3A-4776-9736-1DDAB954357D}" dt="2023-10-30T19:23:03.448" v="2078" actId="1076"/>
        <pc:sldMkLst>
          <pc:docMk/>
          <pc:sldMk cId="2350859595" sldId="596"/>
        </pc:sldMkLst>
        <pc:spChg chg="mod">
          <ac:chgData name="Austin, Wes" userId="af0a08d3-450a-44fe-af25-05348afc4137" providerId="ADAL" clId="{C6C1F4EB-9C3A-4776-9736-1DDAB954357D}" dt="2023-10-30T19:23:03.448" v="2078" actId="1076"/>
          <ac:spMkLst>
            <pc:docMk/>
            <pc:sldMk cId="2350859595" sldId="596"/>
            <ac:spMk id="3" creationId="{C3A3557F-96F0-8004-194F-1DA16D1BD781}"/>
          </ac:spMkLst>
        </pc:spChg>
      </pc:sldChg>
      <pc:sldChg chg="del">
        <pc:chgData name="Austin, Wes" userId="af0a08d3-450a-44fe-af25-05348afc4137" providerId="ADAL" clId="{C6C1F4EB-9C3A-4776-9736-1DDAB954357D}" dt="2023-10-30T16:44:46.994" v="416" actId="47"/>
        <pc:sldMkLst>
          <pc:docMk/>
          <pc:sldMk cId="2347973787" sldId="598"/>
        </pc:sldMkLst>
      </pc:sldChg>
      <pc:sldChg chg="modSp mod">
        <pc:chgData name="Austin, Wes" userId="af0a08d3-450a-44fe-af25-05348afc4137" providerId="ADAL" clId="{C6C1F4EB-9C3A-4776-9736-1DDAB954357D}" dt="2023-10-30T17:21:59.343" v="1914" actId="20577"/>
        <pc:sldMkLst>
          <pc:docMk/>
          <pc:sldMk cId="1111382622" sldId="606"/>
        </pc:sldMkLst>
        <pc:spChg chg="mod">
          <ac:chgData name="Austin, Wes" userId="af0a08d3-450a-44fe-af25-05348afc4137" providerId="ADAL" clId="{C6C1F4EB-9C3A-4776-9736-1DDAB954357D}" dt="2023-10-30T17:21:59.343" v="1914" actId="20577"/>
          <ac:spMkLst>
            <pc:docMk/>
            <pc:sldMk cId="1111382622" sldId="606"/>
            <ac:spMk id="9" creationId="{9A8AE995-3761-4E8E-B676-D7F73B916651}"/>
          </ac:spMkLst>
        </pc:spChg>
      </pc:sldChg>
      <pc:sldChg chg="modSp mod">
        <pc:chgData name="Austin, Wes" userId="af0a08d3-450a-44fe-af25-05348afc4137" providerId="ADAL" clId="{C6C1F4EB-9C3A-4776-9736-1DDAB954357D}" dt="2023-10-30T16:35:31.069" v="0" actId="1076"/>
        <pc:sldMkLst>
          <pc:docMk/>
          <pc:sldMk cId="1280821232" sldId="607"/>
        </pc:sldMkLst>
        <pc:spChg chg="mod">
          <ac:chgData name="Austin, Wes" userId="af0a08d3-450a-44fe-af25-05348afc4137" providerId="ADAL" clId="{C6C1F4EB-9C3A-4776-9736-1DDAB954357D}" dt="2023-10-30T16:35:31.069" v="0" actId="1076"/>
          <ac:spMkLst>
            <pc:docMk/>
            <pc:sldMk cId="1280821232" sldId="607"/>
            <ac:spMk id="9" creationId="{9A8AE995-3761-4E8E-B676-D7F73B916651}"/>
          </ac:spMkLst>
        </pc:spChg>
      </pc:sldChg>
      <pc:sldChg chg="modSp mod">
        <pc:chgData name="Austin, Wes" userId="af0a08d3-450a-44fe-af25-05348afc4137" providerId="ADAL" clId="{C6C1F4EB-9C3A-4776-9736-1DDAB954357D}" dt="2023-10-30T16:58:52.563" v="1233" actId="20577"/>
        <pc:sldMkLst>
          <pc:docMk/>
          <pc:sldMk cId="1544289566" sldId="608"/>
        </pc:sldMkLst>
        <pc:spChg chg="mod">
          <ac:chgData name="Austin, Wes" userId="af0a08d3-450a-44fe-af25-05348afc4137" providerId="ADAL" clId="{C6C1F4EB-9C3A-4776-9736-1DDAB954357D}" dt="2023-10-30T16:58:52.563" v="1233" actId="20577"/>
          <ac:spMkLst>
            <pc:docMk/>
            <pc:sldMk cId="1544289566" sldId="608"/>
            <ac:spMk id="2" creationId="{BC2336C7-9942-260D-8648-6518E43F533D}"/>
          </ac:spMkLst>
        </pc:spChg>
      </pc:sldChg>
      <pc:sldChg chg="modSp mod modNotesTx">
        <pc:chgData name="Austin, Wes" userId="af0a08d3-450a-44fe-af25-05348afc4137" providerId="ADAL" clId="{C6C1F4EB-9C3A-4776-9736-1DDAB954357D}" dt="2023-10-30T17:19:18.564" v="1871" actId="20577"/>
        <pc:sldMkLst>
          <pc:docMk/>
          <pc:sldMk cId="79828014" sldId="614"/>
        </pc:sldMkLst>
        <pc:spChg chg="mod">
          <ac:chgData name="Austin, Wes" userId="af0a08d3-450a-44fe-af25-05348afc4137" providerId="ADAL" clId="{C6C1F4EB-9C3A-4776-9736-1DDAB954357D}" dt="2023-10-30T17:18:29.788" v="1637" actId="1076"/>
          <ac:spMkLst>
            <pc:docMk/>
            <pc:sldMk cId="79828014" sldId="614"/>
            <ac:spMk id="9" creationId="{9A8AE995-3761-4E8E-B676-D7F73B916651}"/>
          </ac:spMkLst>
        </pc:spChg>
        <pc:picChg chg="mod">
          <ac:chgData name="Austin, Wes" userId="af0a08d3-450a-44fe-af25-05348afc4137" providerId="ADAL" clId="{C6C1F4EB-9C3A-4776-9736-1DDAB954357D}" dt="2023-10-30T17:17:05.299" v="1587" actId="1076"/>
          <ac:picMkLst>
            <pc:docMk/>
            <pc:sldMk cId="79828014" sldId="614"/>
            <ac:picMk id="3" creationId="{D09063C4-D6B0-4C73-8F4F-3CD870FCD5A5}"/>
          </ac:picMkLst>
        </pc:picChg>
      </pc:sldChg>
      <pc:sldChg chg="modSp mod modNotesTx">
        <pc:chgData name="Austin, Wes" userId="af0a08d3-450a-44fe-af25-05348afc4137" providerId="ADAL" clId="{C6C1F4EB-9C3A-4776-9736-1DDAB954357D}" dt="2023-10-30T17:11:37.398" v="1538" actId="20577"/>
        <pc:sldMkLst>
          <pc:docMk/>
          <pc:sldMk cId="2993888273" sldId="622"/>
        </pc:sldMkLst>
        <pc:spChg chg="mod">
          <ac:chgData name="Austin, Wes" userId="af0a08d3-450a-44fe-af25-05348afc4137" providerId="ADAL" clId="{C6C1F4EB-9C3A-4776-9736-1DDAB954357D}" dt="2023-10-30T17:09:34.422" v="1442" actId="20577"/>
          <ac:spMkLst>
            <pc:docMk/>
            <pc:sldMk cId="2993888273" sldId="622"/>
            <ac:spMk id="9" creationId="{9A8AE995-3761-4E8E-B676-D7F73B916651}"/>
          </ac:spMkLst>
        </pc:spChg>
      </pc:sldChg>
      <pc:sldChg chg="modSp mod">
        <pc:chgData name="Austin, Wes" userId="af0a08d3-450a-44fe-af25-05348afc4137" providerId="ADAL" clId="{C6C1F4EB-9C3A-4776-9736-1DDAB954357D}" dt="2023-10-30T19:24:58.485" v="2132" actId="20577"/>
        <pc:sldMkLst>
          <pc:docMk/>
          <pc:sldMk cId="1169396475" sldId="627"/>
        </pc:sldMkLst>
        <pc:spChg chg="mod">
          <ac:chgData name="Austin, Wes" userId="af0a08d3-450a-44fe-af25-05348afc4137" providerId="ADAL" clId="{C6C1F4EB-9C3A-4776-9736-1DDAB954357D}" dt="2023-10-30T19:24:58.485" v="2132" actId="20577"/>
          <ac:spMkLst>
            <pc:docMk/>
            <pc:sldMk cId="1169396475" sldId="627"/>
            <ac:spMk id="2" creationId="{BC2336C7-9942-260D-8648-6518E43F533D}"/>
          </ac:spMkLst>
        </pc:spChg>
        <pc:spChg chg="mod">
          <ac:chgData name="Austin, Wes" userId="af0a08d3-450a-44fe-af25-05348afc4137" providerId="ADAL" clId="{C6C1F4EB-9C3A-4776-9736-1DDAB954357D}" dt="2023-10-30T16:36:48.141" v="44" actId="20577"/>
          <ac:spMkLst>
            <pc:docMk/>
            <pc:sldMk cId="1169396475" sldId="627"/>
            <ac:spMk id="11" creationId="{462E9AFE-FCE3-4594-A4DB-141C6B7644D4}"/>
          </ac:spMkLst>
        </pc:spChg>
      </pc:sldChg>
      <pc:sldChg chg="modSp add del mod">
        <pc:chgData name="Austin, Wes" userId="af0a08d3-450a-44fe-af25-05348afc4137" providerId="ADAL" clId="{C6C1F4EB-9C3A-4776-9736-1DDAB954357D}" dt="2023-10-30T19:28:38.885" v="2151" actId="1076"/>
        <pc:sldMkLst>
          <pc:docMk/>
          <pc:sldMk cId="4064335534" sldId="632"/>
        </pc:sldMkLst>
        <pc:spChg chg="mod">
          <ac:chgData name="Austin, Wes" userId="af0a08d3-450a-44fe-af25-05348afc4137" providerId="ADAL" clId="{C6C1F4EB-9C3A-4776-9736-1DDAB954357D}" dt="2023-10-30T19:28:38.885" v="2151" actId="1076"/>
          <ac:spMkLst>
            <pc:docMk/>
            <pc:sldMk cId="4064335534" sldId="632"/>
            <ac:spMk id="2" creationId="{BC2336C7-9942-260D-8648-6518E43F533D}"/>
          </ac:spMkLst>
        </pc:spChg>
        <pc:spChg chg="mod">
          <ac:chgData name="Austin, Wes" userId="af0a08d3-450a-44fe-af25-05348afc4137" providerId="ADAL" clId="{C6C1F4EB-9C3A-4776-9736-1DDAB954357D}" dt="2023-10-30T19:26:22.231" v="2149" actId="20577"/>
          <ac:spMkLst>
            <pc:docMk/>
            <pc:sldMk cId="4064335534" sldId="632"/>
            <ac:spMk id="6" creationId="{0640AD3C-BE2F-4426-B15F-26EC9465EF65}"/>
          </ac:spMkLst>
        </pc:spChg>
        <pc:spChg chg="mod">
          <ac:chgData name="Austin, Wes" userId="af0a08d3-450a-44fe-af25-05348afc4137" providerId="ADAL" clId="{C6C1F4EB-9C3A-4776-9736-1DDAB954357D}" dt="2023-10-30T16:42:25.891" v="331" actId="20577"/>
          <ac:spMkLst>
            <pc:docMk/>
            <pc:sldMk cId="4064335534" sldId="632"/>
            <ac:spMk id="11" creationId="{462E9AFE-FCE3-4594-A4DB-141C6B7644D4}"/>
          </ac:spMkLst>
        </pc:spChg>
      </pc:sldChg>
      <pc:sldChg chg="modSp mod">
        <pc:chgData name="Austin, Wes" userId="af0a08d3-450a-44fe-af25-05348afc4137" providerId="ADAL" clId="{C6C1F4EB-9C3A-4776-9736-1DDAB954357D}" dt="2023-10-30T17:01:48.944" v="1357" actId="14100"/>
        <pc:sldMkLst>
          <pc:docMk/>
          <pc:sldMk cId="1511821961" sldId="633"/>
        </pc:sldMkLst>
        <pc:spChg chg="mod">
          <ac:chgData name="Austin, Wes" userId="af0a08d3-450a-44fe-af25-05348afc4137" providerId="ADAL" clId="{C6C1F4EB-9C3A-4776-9736-1DDAB954357D}" dt="2023-10-30T17:01:48.944" v="1357" actId="14100"/>
          <ac:spMkLst>
            <pc:docMk/>
            <pc:sldMk cId="1511821961" sldId="633"/>
            <ac:spMk id="2" creationId="{BC2336C7-9942-260D-8648-6518E43F533D}"/>
          </ac:spMkLst>
        </pc:spChg>
      </pc:sldChg>
      <pc:sldChg chg="addSp modSp mod">
        <pc:chgData name="Austin, Wes" userId="af0a08d3-450a-44fe-af25-05348afc4137" providerId="ADAL" clId="{C6C1F4EB-9C3A-4776-9736-1DDAB954357D}" dt="2023-10-30T19:24:07.520" v="2123" actId="14100"/>
        <pc:sldMkLst>
          <pc:docMk/>
          <pc:sldMk cId="4043615695" sldId="634"/>
        </pc:sldMkLst>
        <pc:spChg chg="add mod">
          <ac:chgData name="Austin, Wes" userId="af0a08d3-450a-44fe-af25-05348afc4137" providerId="ADAL" clId="{C6C1F4EB-9C3A-4776-9736-1DDAB954357D}" dt="2023-10-30T19:24:07.520" v="2123" actId="14100"/>
          <ac:spMkLst>
            <pc:docMk/>
            <pc:sldMk cId="4043615695" sldId="634"/>
            <ac:spMk id="10" creationId="{3B59C7CA-212D-FC4C-05FA-59E0EE9D775B}"/>
          </ac:spMkLst>
        </pc:spChg>
        <pc:cxnChg chg="add mod">
          <ac:chgData name="Austin, Wes" userId="af0a08d3-450a-44fe-af25-05348afc4137" providerId="ADAL" clId="{C6C1F4EB-9C3A-4776-9736-1DDAB954357D}" dt="2023-10-30T19:23:59.437" v="2110" actId="14100"/>
          <ac:cxnSpMkLst>
            <pc:docMk/>
            <pc:sldMk cId="4043615695" sldId="634"/>
            <ac:cxnSpMk id="2" creationId="{FDFFD645-2BC0-D0DF-2B6E-DA67E5CA74A0}"/>
          </ac:cxnSpMkLst>
        </pc:cxnChg>
        <pc:cxnChg chg="add mod">
          <ac:chgData name="Austin, Wes" userId="af0a08d3-450a-44fe-af25-05348afc4137" providerId="ADAL" clId="{C6C1F4EB-9C3A-4776-9736-1DDAB954357D}" dt="2023-10-30T19:23:41.706" v="2085" actId="14100"/>
          <ac:cxnSpMkLst>
            <pc:docMk/>
            <pc:sldMk cId="4043615695" sldId="634"/>
            <ac:cxnSpMk id="7" creationId="{B441B3EE-7EFA-8847-E25A-B00F698560D8}"/>
          </ac:cxnSpMkLst>
        </pc:cxnChg>
      </pc:sldChg>
      <pc:sldChg chg="add del">
        <pc:chgData name="Austin, Wes" userId="af0a08d3-450a-44fe-af25-05348afc4137" providerId="ADAL" clId="{C6C1F4EB-9C3A-4776-9736-1DDAB954357D}" dt="2023-10-30T16:57:23.806" v="1059" actId="2696"/>
        <pc:sldMkLst>
          <pc:docMk/>
          <pc:sldMk cId="793319924" sldId="637"/>
        </pc:sldMkLst>
      </pc:sldChg>
      <pc:sldChg chg="add del">
        <pc:chgData name="Austin, Wes" userId="af0a08d3-450a-44fe-af25-05348afc4137" providerId="ADAL" clId="{C6C1F4EB-9C3A-4776-9736-1DDAB954357D}" dt="2023-10-30T16:57:24.159" v="1060" actId="2696"/>
        <pc:sldMkLst>
          <pc:docMk/>
          <pc:sldMk cId="3743786293" sldId="638"/>
        </pc:sldMkLst>
      </pc:sldChg>
      <pc:sldChg chg="modSp add del mod">
        <pc:chgData name="Austin, Wes" userId="af0a08d3-450a-44fe-af25-05348afc4137" providerId="ADAL" clId="{C6C1F4EB-9C3A-4776-9736-1DDAB954357D}" dt="2023-10-30T17:01:31.042" v="1356" actId="20577"/>
        <pc:sldMkLst>
          <pc:docMk/>
          <pc:sldMk cId="686494281" sldId="639"/>
        </pc:sldMkLst>
        <pc:spChg chg="mod">
          <ac:chgData name="Austin, Wes" userId="af0a08d3-450a-44fe-af25-05348afc4137" providerId="ADAL" clId="{C6C1F4EB-9C3A-4776-9736-1DDAB954357D}" dt="2023-10-30T17:01:31.042" v="1356" actId="20577"/>
          <ac:spMkLst>
            <pc:docMk/>
            <pc:sldMk cId="686494281" sldId="639"/>
            <ac:spMk id="2" creationId="{BC2336C7-9942-260D-8648-6518E43F533D}"/>
          </ac:spMkLst>
        </pc:spChg>
      </pc:sldChg>
      <pc:sldChg chg="modSp mod">
        <pc:chgData name="Austin, Wes" userId="af0a08d3-450a-44fe-af25-05348afc4137" providerId="ADAL" clId="{C6C1F4EB-9C3A-4776-9736-1DDAB954357D}" dt="2023-10-30T16:46:47.261" v="420" actId="20577"/>
        <pc:sldMkLst>
          <pc:docMk/>
          <pc:sldMk cId="4032733032" sldId="643"/>
        </pc:sldMkLst>
        <pc:spChg chg="mod">
          <ac:chgData name="Austin, Wes" userId="af0a08d3-450a-44fe-af25-05348afc4137" providerId="ADAL" clId="{C6C1F4EB-9C3A-4776-9736-1DDAB954357D}" dt="2023-10-30T16:46:47.261" v="420" actId="20577"/>
          <ac:spMkLst>
            <pc:docMk/>
            <pc:sldMk cId="4032733032" sldId="643"/>
            <ac:spMk id="9" creationId="{9A8AE995-3761-4E8E-B676-D7F73B916651}"/>
          </ac:spMkLst>
        </pc:spChg>
      </pc:sldChg>
      <pc:sldChg chg="modSp mod">
        <pc:chgData name="Austin, Wes" userId="af0a08d3-450a-44fe-af25-05348afc4137" providerId="ADAL" clId="{C6C1F4EB-9C3A-4776-9736-1DDAB954357D}" dt="2023-10-30T17:24:27.608" v="2076" actId="20577"/>
        <pc:sldMkLst>
          <pc:docMk/>
          <pc:sldMk cId="2815085543" sldId="655"/>
        </pc:sldMkLst>
        <pc:spChg chg="mod">
          <ac:chgData name="Austin, Wes" userId="af0a08d3-450a-44fe-af25-05348afc4137" providerId="ADAL" clId="{C6C1F4EB-9C3A-4776-9736-1DDAB954357D}" dt="2023-10-30T17:24:27.608" v="2076" actId="20577"/>
          <ac:spMkLst>
            <pc:docMk/>
            <pc:sldMk cId="2815085543" sldId="655"/>
            <ac:spMk id="9" creationId="{9A8AE995-3761-4E8E-B676-D7F73B916651}"/>
          </ac:spMkLst>
        </pc:spChg>
        <pc:spChg chg="mod">
          <ac:chgData name="Austin, Wes" userId="af0a08d3-450a-44fe-af25-05348afc4137" providerId="ADAL" clId="{C6C1F4EB-9C3A-4776-9736-1DDAB954357D}" dt="2023-10-30T17:23:17.125" v="1917" actId="1076"/>
          <ac:spMkLst>
            <pc:docMk/>
            <pc:sldMk cId="2815085543" sldId="655"/>
            <ac:spMk id="11" creationId="{462E9AFE-FCE3-4594-A4DB-141C6B7644D4}"/>
          </ac:spMkLst>
        </pc:spChg>
      </pc:sldChg>
      <pc:sldChg chg="modSp mod">
        <pc:chgData name="Austin, Wes" userId="af0a08d3-450a-44fe-af25-05348afc4137" providerId="ADAL" clId="{C6C1F4EB-9C3A-4776-9736-1DDAB954357D}" dt="2023-10-30T16:36:09.945" v="43" actId="20577"/>
        <pc:sldMkLst>
          <pc:docMk/>
          <pc:sldMk cId="1577103488" sldId="656"/>
        </pc:sldMkLst>
        <pc:spChg chg="mod">
          <ac:chgData name="Austin, Wes" userId="af0a08d3-450a-44fe-af25-05348afc4137" providerId="ADAL" clId="{C6C1F4EB-9C3A-4776-9736-1DDAB954357D}" dt="2023-10-30T16:36:09.945" v="43" actId="20577"/>
          <ac:spMkLst>
            <pc:docMk/>
            <pc:sldMk cId="1577103488" sldId="656"/>
            <ac:spMk id="9" creationId="{9A8AE995-3761-4E8E-B676-D7F73B916651}"/>
          </ac:spMkLst>
        </pc:spChg>
      </pc:sldChg>
      <pc:sldChg chg="addSp delSp modSp add del mod">
        <pc:chgData name="Austin, Wes" userId="af0a08d3-450a-44fe-af25-05348afc4137" providerId="ADAL" clId="{C6C1F4EB-9C3A-4776-9736-1DDAB954357D}" dt="2023-10-30T16:57:34.349" v="1069" actId="20577"/>
        <pc:sldMkLst>
          <pc:docMk/>
          <pc:sldMk cId="438889185" sldId="657"/>
        </pc:sldMkLst>
        <pc:spChg chg="mod">
          <ac:chgData name="Austin, Wes" userId="af0a08d3-450a-44fe-af25-05348afc4137" providerId="ADAL" clId="{C6C1F4EB-9C3A-4776-9736-1DDAB954357D}" dt="2023-10-30T16:57:34.349" v="1069" actId="20577"/>
          <ac:spMkLst>
            <pc:docMk/>
            <pc:sldMk cId="438889185" sldId="657"/>
            <ac:spMk id="2" creationId="{BC2336C7-9942-260D-8648-6518E43F533D}"/>
          </ac:spMkLst>
        </pc:spChg>
        <pc:spChg chg="add mod">
          <ac:chgData name="Austin, Wes" userId="af0a08d3-450a-44fe-af25-05348afc4137" providerId="ADAL" clId="{C6C1F4EB-9C3A-4776-9736-1DDAB954357D}" dt="2023-10-30T16:54:35.596" v="779" actId="14100"/>
          <ac:spMkLst>
            <pc:docMk/>
            <pc:sldMk cId="438889185" sldId="657"/>
            <ac:spMk id="5" creationId="{9A32C498-AC28-1329-318F-E55675EE8A6B}"/>
          </ac:spMkLst>
        </pc:spChg>
        <pc:spChg chg="del">
          <ac:chgData name="Austin, Wes" userId="af0a08d3-450a-44fe-af25-05348afc4137" providerId="ADAL" clId="{C6C1F4EB-9C3A-4776-9736-1DDAB954357D}" dt="2023-10-30T16:53:05.261" v="679" actId="478"/>
          <ac:spMkLst>
            <pc:docMk/>
            <pc:sldMk cId="438889185" sldId="657"/>
            <ac:spMk id="6" creationId="{0640AD3C-BE2F-4426-B15F-26EC9465EF65}"/>
          </ac:spMkLst>
        </pc:spChg>
        <pc:spChg chg="mod">
          <ac:chgData name="Austin, Wes" userId="af0a08d3-450a-44fe-af25-05348afc4137" providerId="ADAL" clId="{C6C1F4EB-9C3A-4776-9736-1DDAB954357D}" dt="2023-10-30T16:39:00.493" v="211" actId="20577"/>
          <ac:spMkLst>
            <pc:docMk/>
            <pc:sldMk cId="438889185" sldId="657"/>
            <ac:spMk id="11" creationId="{462E9AFE-FCE3-4594-A4DB-141C6B7644D4}"/>
          </ac:spMkLst>
        </pc:spChg>
        <pc:graphicFrameChg chg="add mod modGraphic">
          <ac:chgData name="Austin, Wes" userId="af0a08d3-450a-44fe-af25-05348afc4137" providerId="ADAL" clId="{C6C1F4EB-9C3A-4776-9736-1DDAB954357D}" dt="2023-10-30T16:54:17.932" v="735" actId="1076"/>
          <ac:graphicFrameMkLst>
            <pc:docMk/>
            <pc:sldMk cId="438889185" sldId="657"/>
            <ac:graphicFrameMk id="3" creationId="{1AEEA112-406A-508E-E6D4-8C46D75B14BF}"/>
          </ac:graphicFrameMkLst>
        </pc:graphicFrameChg>
        <pc:picChg chg="del">
          <ac:chgData name="Austin, Wes" userId="af0a08d3-450a-44fe-af25-05348afc4137" providerId="ADAL" clId="{C6C1F4EB-9C3A-4776-9736-1DDAB954357D}" dt="2023-10-30T16:39:05.792" v="224" actId="478"/>
          <ac:picMkLst>
            <pc:docMk/>
            <pc:sldMk cId="438889185" sldId="657"/>
            <ac:picMk id="4" creationId="{3208F649-A651-4DC4-BF28-33CF5CC5C7E9}"/>
          </ac:picMkLst>
        </pc:picChg>
      </pc:sldChg>
      <pc:sldChg chg="add del">
        <pc:chgData name="Austin, Wes" userId="af0a08d3-450a-44fe-af25-05348afc4137" providerId="ADAL" clId="{C6C1F4EB-9C3A-4776-9736-1DDAB954357D}" dt="2023-10-30T17:00:18.207" v="1257"/>
        <pc:sldMkLst>
          <pc:docMk/>
          <pc:sldMk cId="249378683" sldId="65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13A625-3A15-ACBE-8CBF-C2AAD8D30E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0433B-45C8-E9C7-266E-286ED8395A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ABB0A-9B4A-4429-BD7A-E953AD02331E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F3DAF-81C5-73CC-EF32-22C2A157AA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4091C-2588-55AB-A9AC-84519A4CDA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04628-7E14-4689-A0F7-5C5F1B1F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344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51268-28D7-4A1D-B6E7-7FC724367079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CB739-FC4C-4CC2-B8DD-75C8DB48E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951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guiding questions:</a:t>
            </a:r>
          </a:p>
          <a:p>
            <a:endParaRPr lang="en-US" dirty="0"/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200" dirty="0">
                <a:cs typeface="Calibri Light" panose="020F0302020204030204" pitchFamily="34" charset="0"/>
              </a:rPr>
              <a:t>What types of regulatory instrument does the federal Clean Air Act promulgate?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200" dirty="0">
                <a:cs typeface="Calibri Light" panose="020F0302020204030204" pitchFamily="34" charset="0"/>
              </a:rPr>
              <a:t>What provisions of the Clean Air Act seem the most effective and why?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200" dirty="0">
                <a:cs typeface="Calibri Light" panose="020F0302020204030204" pitchFamily="34" charset="0"/>
              </a:rPr>
              <a:t>How would you do the act differently?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81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43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13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The 1970 Clean Air Act charged EPA with administering four provisions of the new law.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cs typeface="Calibri Light" panose="020F0302020204030204" pitchFamily="34" charset="0"/>
              </a:rPr>
              <a:t>Promulgate </a:t>
            </a:r>
            <a:r>
              <a:rPr lang="en-US" sz="1900" b="1" dirty="0">
                <a:cs typeface="Calibri Light" panose="020F0302020204030204" pitchFamily="34" charset="0"/>
              </a:rPr>
              <a:t>National Ambient Air Quality Standards </a:t>
            </a:r>
            <a:r>
              <a:rPr lang="en-US" sz="1900" dirty="0">
                <a:cs typeface="Calibri Light" panose="020F0302020204030204" pitchFamily="34" charset="0"/>
              </a:rPr>
              <a:t>(NAAQS)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Identify pollutants created by diverse sources that have an “adverse effect on public health or welfare.”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Approve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State Implementation Plans 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(SIPs)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SIPs are state plans to achieve attainment of the NAAQs. SIPs must be approved by EPA.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Develop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New Source Performance Standards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 (NSPS)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EPA was charged with developing emissions standards for new major stationary sources such as power plants as well as mobile sources such as new vehicles.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Develop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</a:rPr>
              <a:t>National Emission Standards for Hazardous Air Pollutants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 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(NESHAPs)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NESHAPs control the emissions of air toxics, chemicals such as benzene that can cause cancer or other health issues. Air toxics are generally more localized than criteria pollutants.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37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2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The 1970 Clean Air Act charged EPA with administering four provisions of the new law.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cs typeface="Calibri Light" panose="020F0302020204030204" pitchFamily="34" charset="0"/>
              </a:rPr>
              <a:t>Promulgate </a:t>
            </a:r>
            <a:r>
              <a:rPr lang="en-US" sz="1900" b="1" dirty="0">
                <a:cs typeface="Calibri Light" panose="020F0302020204030204" pitchFamily="34" charset="0"/>
              </a:rPr>
              <a:t>National Ambient Air Quality Standards </a:t>
            </a:r>
            <a:r>
              <a:rPr lang="en-US" sz="1900" dirty="0">
                <a:cs typeface="Calibri Light" panose="020F0302020204030204" pitchFamily="34" charset="0"/>
              </a:rPr>
              <a:t>(NAAQS)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Identify pollutants created by diverse sources that have an “adverse effect on public health or welfare.”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Approve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State Implementation Plans 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(SIPs)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SIPs are state plans to achieve attainment of the NAAQs. SIPs must be approved by EPA.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Develop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New Source Performance Standards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 (NSPS)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EPA was charged with developing emissions standards for new major stationary sources such as power plants as well as mobile sources such as new vehicles.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Develop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</a:rPr>
              <a:t>National Emission Standards for Hazardous Air Pollutants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 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(NESHAPs)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NESHAPs control the emissions of air toxics, chemicals such as benzene that can cause cancer or other health issues. Air toxics are generally more localized than criteria pollutants.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42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38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6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19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The 1970 Clean Air Act charged EPA with administering four provisions of the new law.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cs typeface="Calibri Light" panose="020F0302020204030204" pitchFamily="34" charset="0"/>
              </a:rPr>
              <a:t>Promulgate </a:t>
            </a:r>
            <a:r>
              <a:rPr lang="en-US" sz="1900" b="1" dirty="0">
                <a:cs typeface="Calibri Light" panose="020F0302020204030204" pitchFamily="34" charset="0"/>
              </a:rPr>
              <a:t>National Ambient Air Quality Standards </a:t>
            </a:r>
            <a:r>
              <a:rPr lang="en-US" sz="1900" dirty="0">
                <a:cs typeface="Calibri Light" panose="020F0302020204030204" pitchFamily="34" charset="0"/>
              </a:rPr>
              <a:t>(NAAQS)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Identify pollutants created by diverse sources that have an “adverse effect on public health or welfare.”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Approve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State Implementation Plans 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(SIPs)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SIPs are state plans to achieve attainment of the NAAQs. SIPs must be approved by EPA.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Develop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New Source Performance Standards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 (NSPS)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EPA was charged with developing emissions standards for new major stationary sources such as power plants as well as mobile sources such as new vehicles.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Develop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</a:rPr>
              <a:t>National Emission Standards for Hazardous Air Pollutants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 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(NESHAPs)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NESHAPs control the emissions of air toxics, chemicals such as benzene that can cause cancer or other health issues. Air toxics are generally more localized than criteria pollutants.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36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66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75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61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92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00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4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255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12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275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574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191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5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113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918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058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28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534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224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“New SLAMS Monitors” in the figure refers to State or Local Air Monitoring Stations, where placement of monitors is subject to more discretion by the local authorities.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169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52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56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171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56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460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705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Calibri Light" panose="020F0302020204030204" pitchFamily="34" charset="0"/>
              </a:rPr>
              <a:t>Studies demonstrating new causal benefits of air pollution abatement make it more justifiable to set lower emissions targets and more stringent environmental regulations.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26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880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941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388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482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161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05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The 1970 Clean Air Act charged EPA with administering four provisions of the new law.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cs typeface="Calibri Light" panose="020F0302020204030204" pitchFamily="34" charset="0"/>
              </a:rPr>
              <a:t>Promulgate </a:t>
            </a:r>
            <a:r>
              <a:rPr lang="en-US" sz="1900" b="1" dirty="0">
                <a:cs typeface="Calibri Light" panose="020F0302020204030204" pitchFamily="34" charset="0"/>
              </a:rPr>
              <a:t>National Ambient Air Quality Standards </a:t>
            </a:r>
            <a:r>
              <a:rPr lang="en-US" sz="1900" dirty="0">
                <a:cs typeface="Calibri Light" panose="020F0302020204030204" pitchFamily="34" charset="0"/>
              </a:rPr>
              <a:t>(NAAQS)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Identify pollutants created by diverse sources that have an “adverse effect on public health or welfare.”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Approve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State Implementation Plans 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(SIPs)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SIPs are state plans to achieve attainment of the NAAQs. SIPs must be approved by EPA.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Develop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New Source Performance Standards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 (NSPS)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EPA was charged with developing emissions standards for new major stationary sources such as power plants as well as mobile sources such as new vehicles.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Develop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</a:rPr>
              <a:t>National Emission Standards for Hazardous Air Pollutants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 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(NESHAPs)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NESHAPs control the emissions of air toxics, chemicals such as benzene that can cause cancer or other health issues. Air toxics are generally more localized than criteria pollutants.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26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63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0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83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27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>
            <a:cxnSpLocks/>
          </p:cNvCxnSpPr>
          <p:nvPr userDrawn="1"/>
        </p:nvCxnSpPr>
        <p:spPr>
          <a:xfrm flipV="1">
            <a:off x="576573" y="3252524"/>
            <a:ext cx="8719827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2895600" y="2336373"/>
            <a:ext cx="6400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5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600">
                <a:latin typeface="+mn-lt"/>
                <a:cs typeface="Times New Roman" panose="02020603050405020304" pitchFamily="18" charset="0"/>
              </a:defRPr>
            </a:lvl1pPr>
            <a:lvl2pPr>
              <a:defRPr sz="1600">
                <a:latin typeface="+mn-lt"/>
                <a:cs typeface="Times New Roman" panose="02020603050405020304" pitchFamily="18" charset="0"/>
              </a:defRPr>
            </a:lvl2pPr>
            <a:lvl3pPr>
              <a:defRPr sz="1600">
                <a:latin typeface="+mn-lt"/>
                <a:cs typeface="Times New Roman" panose="02020603050405020304" pitchFamily="18" charset="0"/>
              </a:defRPr>
            </a:lvl3pPr>
            <a:lvl4pPr>
              <a:defRPr sz="1600">
                <a:latin typeface="+mn-lt"/>
                <a:cs typeface="Times New Roman" panose="02020603050405020304" pitchFamily="18" charset="0"/>
              </a:defRPr>
            </a:lvl4pPr>
            <a:lvl5pPr>
              <a:defRPr sz="1600">
                <a:latin typeface="+mn-lt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98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57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 txBox="1">
            <a:spLocks/>
          </p:cNvSpPr>
          <p:nvPr userDrawn="1"/>
        </p:nvSpPr>
        <p:spPr>
          <a:xfrm>
            <a:off x="2251882" y="6506128"/>
            <a:ext cx="6587318" cy="288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WTP for water quality, location information, and the rural-urban divide</a:t>
            </a:r>
          </a:p>
        </p:txBody>
      </p:sp>
    </p:spTree>
    <p:extLst>
      <p:ext uri="{BB962C8B-B14F-4D97-AF65-F5344CB8AC3E}">
        <p14:creationId xmlns:p14="http://schemas.microsoft.com/office/powerpoint/2010/main" val="62138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0" y="6453218"/>
            <a:ext cx="12192000" cy="418034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ooter Placeholder 4"/>
          <p:cNvSpPr txBox="1">
            <a:spLocks/>
          </p:cNvSpPr>
          <p:nvPr userDrawn="1"/>
        </p:nvSpPr>
        <p:spPr>
          <a:xfrm>
            <a:off x="7906894" y="6514937"/>
            <a:ext cx="4285106" cy="294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Footer Placeholder 4"/>
          <p:cNvSpPr txBox="1">
            <a:spLocks/>
          </p:cNvSpPr>
          <p:nvPr userDrawn="1"/>
        </p:nvSpPr>
        <p:spPr>
          <a:xfrm>
            <a:off x="62778" y="6514936"/>
            <a:ext cx="6033221" cy="2945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 17: The Clean Air Act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2936995" y="6490212"/>
            <a:ext cx="6318010" cy="288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baseline="0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69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75" r:id="rId3"/>
    <p:sldLayoutId id="2147483676" r:id="rId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kern="1200" spc="-5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hyperlink" Target="https://www.epa.gov/outdoor-air-quality-data/download-daily-data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hyperlink" Target="https://sites.wustl.edu/acag/datasets/surface-pm2-5/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5.png"/><Relationship Id="rId4" Type="http://schemas.openxmlformats.org/officeDocument/2006/relationships/hyperlink" Target="https://sites.wustl.edu/acag/datasets/surface-pm2-5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www.epa.gov/green-boo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standcourier.com/business/north-charleston-paper-mill-owner-kapstone-has-record-quarter/article_55fb1e80-e978-544f-b9fc-65398fde4ac9.html" TargetMode="External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8.jpeg"/><Relationship Id="rId5" Type="http://schemas.openxmlformats.org/officeDocument/2006/relationships/hyperlink" Target="https://www.epa.gov/controlling-air-pollution-oil-and-natural-gas-industry/epa-issues-supplemental-proposal-reduce" TargetMode="External"/><Relationship Id="rId4" Type="http://schemas.openxmlformats.org/officeDocument/2006/relationships/hyperlink" Target="https://www.federalregister.gov/documents/2023/06/16/2023-12834/new-source-performance-standards-for-greenhouse-gas-emissions-from-new-modified-and-reconstructed#:~:text=On%20May%2023%2C%202023%2C%20the,Existing%20Fossil%20Fuel%2DFired%20Electric" TargetMode="External"/><Relationship Id="rId9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hyperlink" Target="https://www.ncbi.nlm.nih.gov/pmc/articles/PMC685965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hyperlink" Target="https://www.epa.gov/stationary-sources-air-pollution/synthetic-organic-chemical-manufacturing-industry-organic-national" TargetMode="External"/><Relationship Id="rId4" Type="http://schemas.openxmlformats.org/officeDocument/2006/relationships/hyperlink" Target="https://www.epa.gov/stationary-sources-air-pollution/miscellaneous-organic-chemical-manufacturing-national-emissi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www.epa.gov/AirToxScreen/airtoxscreen-mapping-too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joseph-s-shapiro.com/research/IsAirPollutionRegulationTooStringent_maintext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hyperlink" Target="https://www.cnn.com/2020/04/07/us/los-angeles-pollution-clean-air-coronavirus-trnd/index.html" TargetMode="Externa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hyperlink" Target="https://static1.squarespace.com/static/595af9e472af65691b788c27/t/59699d2f1e5b6c3094bbaf4d/1500093745288/fowlie_holland_mansur_reclaim.pdf" TargetMode="External"/><Relationship Id="rId5" Type="http://schemas.openxmlformats.org/officeDocument/2006/relationships/hyperlink" Target="https://scholar.harvard.edu/files/stavins/files/helr_cap_trade_stavins.pdf" TargetMode="External"/><Relationship Id="rId4" Type="http://schemas.openxmlformats.org/officeDocument/2006/relationships/hyperlink" Target="https://faculty.tuck.dartmouth.edu/images/uploads/faculty/erin-mansur/mansur_emissions_markets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hyperlink" Target="https://openai.com/dall-e-2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hyperlink" Target="https://www.youtube.com/watch?v=3_IoGGijsu4" TargetMode="External"/><Relationship Id="rId4" Type="http://schemas.openxmlformats.org/officeDocument/2006/relationships/hyperlink" Target="https://www.youtube.com/watch?v=yk8NN4nNgs4&amp;t=111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20.png"/><Relationship Id="rId5" Type="http://schemas.openxmlformats.org/officeDocument/2006/relationships/hyperlink" Target="https://faculty.tuck.dartmouth.edu/images/uploads/faculty/erin-mansur/mansur_emissions_markets.pdf" TargetMode="External"/><Relationship Id="rId4" Type="http://schemas.openxmlformats.org/officeDocument/2006/relationships/hyperlink" Target="https://law.ucla.edu/sites/default/files/PDFs/Publications/Emmett%20Institute/Emissions-Trading-in-California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hyperlink" Target="https://www.epa.gov/clean-air-act-overview/building-flexibility-accountability-clean-air-programs" TargetMode="Externa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22.png"/><Relationship Id="rId4" Type="http://schemas.openxmlformats.org/officeDocument/2006/relationships/hyperlink" Target="https://19january2017snapshot.epa.gov/sites/production/files/2014-12/documents/benefits_and_costs_from_sulfur_dioxide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hyperlink" Target="https://www.epa.gov/stationary-sources-air-pollution/nsps-ghg-emissions-new-modified-and-reconstructed-electric-utility#rule-history" TargetMode="External"/><Relationship Id="rId5" Type="http://schemas.openxmlformats.org/officeDocument/2006/relationships/hyperlink" Target="https://www.aeaweb.org/articles?id=10.1257/jep.33.4.27" TargetMode="Externa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5" Type="http://schemas.openxmlformats.org/officeDocument/2006/relationships/hyperlink" Target="https://www.sciencedirect.com/science/article/pii/S0047272722001888" TargetMode="External"/><Relationship Id="rId4" Type="http://schemas.openxmlformats.org/officeDocument/2006/relationships/hyperlink" Target="https://www.journals.uchicago.edu/doi/10.1086/725699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24.png"/><Relationship Id="rId5" Type="http://schemas.openxmlformats.org/officeDocument/2006/relationships/hyperlink" Target="https://static1.squarespace.com/static/56034c20e4b047f1e0c1bfca/t/6275a1ef08b0fc4d45558245/1651876341113/MRZ_monitor_202205.pdf" TargetMode="External"/><Relationship Id="rId4" Type="http://schemas.openxmlformats.org/officeDocument/2006/relationships/hyperlink" Target="https://www.aeaweb.org/articles?id=10.1257/pandp.2019106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26.png"/><Relationship Id="rId5" Type="http://schemas.openxmlformats.org/officeDocument/2006/relationships/hyperlink" Target="https://static1.squarespace.com/static/56034c20e4b047f1e0c1bfca/t/6275a1ef08b0fc4d45558245/1651876341113/MRZ_monitor_202205.pdf" TargetMode="External"/><Relationship Id="rId4" Type="http://schemas.openxmlformats.org/officeDocument/2006/relationships/hyperlink" Target="https://www.google.com/maps/d/u/0/viewer?mid=1e6vuA_OXa-QfCMrYanwkWV7XiGl50d1q&amp;ll=38.52680008919961%2C-95.88026400000001&amp;z=5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5" Type="http://schemas.openxmlformats.org/officeDocument/2006/relationships/image" Target="../media/image27.png"/><Relationship Id="rId4" Type="http://schemas.openxmlformats.org/officeDocument/2006/relationships/hyperlink" Target="https://epic.uchicago.edu/wp-content/uploads/2019/08/427462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5" Type="http://schemas.openxmlformats.org/officeDocument/2006/relationships/image" Target="../media/image27.png"/><Relationship Id="rId4" Type="http://schemas.openxmlformats.org/officeDocument/2006/relationships/hyperlink" Target="https://epic.uchicago.edu/wp-content/uploads/2019/08/427462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28.png"/><Relationship Id="rId4" Type="http://schemas.openxmlformats.org/officeDocument/2006/relationships/hyperlink" Target="https://epic.uchicago.edu/wp-content/uploads/2019/08/427462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5" Type="http://schemas.openxmlformats.org/officeDocument/2006/relationships/image" Target="../media/image28.png"/><Relationship Id="rId4" Type="http://schemas.openxmlformats.org/officeDocument/2006/relationships/hyperlink" Target="https://epic.uchicago.edu/wp-content/uploads/2019/08/427462.pdf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41.xml"/><Relationship Id="rId7" Type="http://schemas.openxmlformats.org/officeDocument/2006/relationships/hyperlink" Target="https://www.nber.org/system/files/working_papers/w24970/w24970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hyperlink" Target="https://ethz.ch/content/dam/ethz/special-interest/mtec/cer-eth/resource-econ-dam/documents/research/sured/sured-2022/Air%20pollution%20and%20cognitive%20performance.pdf" TargetMode="External"/><Relationship Id="rId5" Type="http://schemas.openxmlformats.org/officeDocument/2006/relationships/hyperlink" Target="https://www.nber.org/papers/w20648" TargetMode="External"/><Relationship Id="rId4" Type="http://schemas.openxmlformats.org/officeDocument/2006/relationships/hyperlink" Target="https://wol.iza.org/articles/air-pollution-and-worker-productivity/lon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hyperlink" Target="https://www.nber.org/papers/w30198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30.png"/><Relationship Id="rId5" Type="http://schemas.openxmlformats.org/officeDocument/2006/relationships/hyperlink" Target="https://www.nber.org/papers/w30198" TargetMode="External"/><Relationship Id="rId4" Type="http://schemas.openxmlformats.org/officeDocument/2006/relationships/image" Target="../media/image2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5" Type="http://schemas.openxmlformats.org/officeDocument/2006/relationships/image" Target="../media/image31.png"/><Relationship Id="rId4" Type="http://schemas.openxmlformats.org/officeDocument/2006/relationships/hyperlink" Target="https://www.nber.org/papers/w30198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5" Type="http://schemas.openxmlformats.org/officeDocument/2006/relationships/image" Target="../media/image32.png"/><Relationship Id="rId4" Type="http://schemas.openxmlformats.org/officeDocument/2006/relationships/hyperlink" Target="https://www.nber.org/papers/w3019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hyperlink" Target="https://www.epa.gov/air-trends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hyperlink" Target="https://epic.uchicago.edu/wp-content/uploads/2019/08/257.full_.pdf" TargetMode="External"/><Relationship Id="rId5" Type="http://schemas.openxmlformats.org/officeDocument/2006/relationships/hyperlink" Target="https://joseph-s-shapiro.com/research/pollution_trends_50yrs.pdf" TargetMode="Externa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5" Type="http://schemas.openxmlformats.org/officeDocument/2006/relationships/image" Target="../media/image33.png"/><Relationship Id="rId4" Type="http://schemas.openxmlformats.org/officeDocument/2006/relationships/hyperlink" Target="https://www.nber.org/papers/w30198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5" Type="http://schemas.openxmlformats.org/officeDocument/2006/relationships/hyperlink" Target="https://www.resources.org/resources-radio/driving-toward-justice-transportation-and-equity-with-regan-patterson/" TargetMode="External"/><Relationship Id="rId4" Type="http://schemas.openxmlformats.org/officeDocument/2006/relationships/hyperlink" Target="https://bryanparthum.github.io/papers/journal_articles/Killeen%20and%20Levinson%202017%20-%20Fuel%20Economy%20and%20Emissions%20Standards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hyperlink" Target="https://www.epa.gov/criteria-air-pollutants/naaqs-table" TargetMode="External"/><Relationship Id="rId4" Type="http://schemas.openxmlformats.org/officeDocument/2006/relationships/hyperlink" Target="https://www.epa.gov/criteria-air-pollutants/naaqs-table#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632" y="4471423"/>
            <a:ext cx="6709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+mj-lt"/>
                <a:cs typeface="Calibri Light" panose="020F0302020204030204" pitchFamily="34" charset="0"/>
              </a:rPr>
              <a:t>Prof. Austin</a:t>
            </a:r>
          </a:p>
          <a:p>
            <a:r>
              <a:rPr lang="en-US" sz="2600" dirty="0">
                <a:latin typeface="+mj-lt"/>
                <a:cs typeface="Calibri Light" panose="020F0302020204030204" pitchFamily="34" charset="0"/>
              </a:rPr>
              <a:t>Environmental Economics</a:t>
            </a:r>
            <a:br>
              <a:rPr lang="en-US" sz="2600" dirty="0">
                <a:latin typeface="+mj-lt"/>
                <a:cs typeface="Calibri Light" panose="020F0302020204030204" pitchFamily="34" charset="0"/>
              </a:rPr>
            </a:br>
            <a:r>
              <a:rPr lang="en-US" sz="2600" dirty="0">
                <a:latin typeface="+mj-lt"/>
                <a:cs typeface="Calibri Light" panose="020F0302020204030204" pitchFamily="34" charset="0"/>
              </a:rPr>
              <a:t>Econ 4075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84632" y="2603768"/>
            <a:ext cx="11022736" cy="70788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3200" b="1" dirty="0">
                <a:solidFill>
                  <a:srgbClr val="0070C0"/>
                </a:solidFill>
                <a:latin typeface="+mn-lt"/>
                <a:cs typeface="Calibri Light" panose="020F0302020204030204" pitchFamily="34" charset="0"/>
              </a:rPr>
              <a:t>Lecture 17: The Clean Air Act</a:t>
            </a:r>
          </a:p>
        </p:txBody>
      </p:sp>
    </p:spTree>
    <p:extLst>
      <p:ext uri="{BB962C8B-B14F-4D97-AF65-F5344CB8AC3E}">
        <p14:creationId xmlns:p14="http://schemas.microsoft.com/office/powerpoint/2010/main" val="2768470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3E354F63-E00F-7ADC-6205-71B89CBCD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74" y="211070"/>
            <a:ext cx="10274251" cy="61751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E12A0B-92B8-BDFA-DCD4-3169249BA10C}"/>
              </a:ext>
            </a:extLst>
          </p:cNvPr>
          <p:cNvSpPr txBox="1"/>
          <p:nvPr/>
        </p:nvSpPr>
        <p:spPr>
          <a:xfrm>
            <a:off x="9322257" y="4970177"/>
            <a:ext cx="2716039" cy="130061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Created using </a:t>
            </a:r>
            <a:r>
              <a:rPr lang="en-US" sz="1600" dirty="0">
                <a:cs typeface="Calibri Light" panose="020F0302020204030204" pitchFamily="34" charset="0"/>
                <a:hlinkClick r:id="rId5"/>
              </a:rPr>
              <a:t>EPA’s </a:t>
            </a:r>
            <a:r>
              <a:rPr lang="en-US" sz="1600" dirty="0" err="1">
                <a:cs typeface="Calibri Light" panose="020F0302020204030204" pitchFamily="34" charset="0"/>
                <a:hlinkClick r:id="rId5"/>
              </a:rPr>
              <a:t>AirNow</a:t>
            </a:r>
            <a:r>
              <a:rPr lang="en-US" sz="1600" dirty="0">
                <a:cs typeface="Calibri Light" panose="020F0302020204030204" pitchFamily="34" charset="0"/>
                <a:hlinkClick r:id="rId5"/>
              </a:rPr>
              <a:t> Query Tool</a:t>
            </a:r>
            <a:r>
              <a:rPr lang="en-US" sz="1600" dirty="0">
                <a:cs typeface="Calibri Light" panose="020F0302020204030204" pitchFamily="34" charset="0"/>
              </a:rPr>
              <a:t> of air quality monitor data. Last accessed September, 2021.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283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810F6128-D206-F1DB-3556-EE51C10DA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12" y="295978"/>
            <a:ext cx="10105575" cy="6073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E12A0B-92B8-BDFA-DCD4-3169249BA10C}"/>
              </a:ext>
            </a:extLst>
          </p:cNvPr>
          <p:cNvSpPr txBox="1"/>
          <p:nvPr/>
        </p:nvSpPr>
        <p:spPr>
          <a:xfrm>
            <a:off x="9322257" y="4761339"/>
            <a:ext cx="2716039" cy="160838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Created by extracting </a:t>
            </a:r>
            <a:r>
              <a:rPr lang="en-US" sz="1600" dirty="0">
                <a:cs typeface="Calibri Light" panose="020F0302020204030204" pitchFamily="34" charset="0"/>
                <a:hlinkClick r:id="rId5"/>
              </a:rPr>
              <a:t>Atmospheric Composition Analysis Group Satellite-Based PM 2.5 Estimates</a:t>
            </a:r>
            <a:r>
              <a:rPr lang="en-US" sz="1600" dirty="0">
                <a:cs typeface="Calibri Light" panose="020F0302020204030204" pitchFamily="34" charset="0"/>
              </a:rPr>
              <a:t>. Last accessed August, 2020.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1468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E12A0B-92B8-BDFA-DCD4-3169249BA10C}"/>
              </a:ext>
            </a:extLst>
          </p:cNvPr>
          <p:cNvSpPr txBox="1"/>
          <p:nvPr/>
        </p:nvSpPr>
        <p:spPr>
          <a:xfrm>
            <a:off x="843379" y="6036816"/>
            <a:ext cx="11194917" cy="37728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Created by extracting </a:t>
            </a:r>
            <a:r>
              <a:rPr lang="en-US" sz="1600" dirty="0">
                <a:cs typeface="Calibri Light" panose="020F0302020204030204" pitchFamily="34" charset="0"/>
                <a:hlinkClick r:id="rId4"/>
              </a:rPr>
              <a:t>Atmospheric Composition Analysis Group Satellite-Based PM 2.5 Estimates</a:t>
            </a:r>
            <a:r>
              <a:rPr lang="en-US" sz="1600" dirty="0">
                <a:cs typeface="Calibri Light" panose="020F0302020204030204" pitchFamily="34" charset="0"/>
              </a:rPr>
              <a:t>. Last accessed August, 2020. 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7CD151B-D439-8051-8330-0182B8758C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43248"/>
            <a:ext cx="8915400" cy="5943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024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8"/>
            <a:ext cx="7225748" cy="9482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rgbClr val="0070C0"/>
                </a:solidFill>
                <a:latin typeface="+mj-lt"/>
              </a:rPr>
              <a:t>Non-</a:t>
            </a:r>
            <a:r>
              <a:rPr lang="fr-FR" sz="4000" dirty="0" err="1">
                <a:solidFill>
                  <a:srgbClr val="0070C0"/>
                </a:solidFill>
                <a:latin typeface="+mj-lt"/>
              </a:rPr>
              <a:t>Attainment</a:t>
            </a:r>
            <a:r>
              <a:rPr lang="fr-FR" sz="4000" dirty="0">
                <a:solidFill>
                  <a:srgbClr val="0070C0"/>
                </a:solidFill>
                <a:latin typeface="+mj-lt"/>
              </a:rPr>
              <a:t> </a:t>
            </a:r>
            <a:r>
              <a:rPr lang="fr-FR" sz="4000" dirty="0" err="1">
                <a:solidFill>
                  <a:srgbClr val="0070C0"/>
                </a:solidFill>
                <a:latin typeface="+mj-lt"/>
              </a:rPr>
              <a:t>Regions</a:t>
            </a:r>
            <a:endParaRPr lang="fr-FR" sz="4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5010D2-48D4-9068-E507-511C44F61925}"/>
              </a:ext>
            </a:extLst>
          </p:cNvPr>
          <p:cNvSpPr txBox="1"/>
          <p:nvPr/>
        </p:nvSpPr>
        <p:spPr>
          <a:xfrm>
            <a:off x="323772" y="1665824"/>
            <a:ext cx="4422559" cy="42957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Non-attainment regions have more stringent regulatory requirements: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New Source Review: permitting and review of any new major sources of criteria air pollutants, also mandatory offsets for new facilities after 1977.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  <a:hlinkClick r:id="rId4"/>
              </a:rPr>
              <a:t>The Green Book </a:t>
            </a:r>
            <a:r>
              <a:rPr lang="en-US" sz="2000" dirty="0">
                <a:cs typeface="Calibri Light" panose="020F0302020204030204" pitchFamily="34" charset="0"/>
              </a:rPr>
              <a:t>has information on all current non-attainment regions and their status for each criteria pollutant.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47015-1E65-6017-593D-5AC0D6176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251" y="1203422"/>
            <a:ext cx="7131883" cy="4451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ABFABB-ACAE-A5C4-9BD3-9259AD434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916" y="5089790"/>
            <a:ext cx="4395604" cy="13347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1164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2172544" y="2019020"/>
            <a:ext cx="7518470" cy="26237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The 1970 Clean Air Act charged EPA with administering four provisions of the new law.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cs typeface="Calibri Light" panose="020F0302020204030204" pitchFamily="34" charset="0"/>
              </a:rPr>
              <a:t>Promulgate </a:t>
            </a:r>
            <a:r>
              <a:rPr lang="en-US" sz="1900" b="1" dirty="0">
                <a:solidFill>
                  <a:srgbClr val="0070C0"/>
                </a:solidFill>
                <a:cs typeface="Calibri Light" panose="020F0302020204030204" pitchFamily="34" charset="0"/>
              </a:rPr>
              <a:t>National Ambient Air Quality Standards</a:t>
            </a:r>
            <a:r>
              <a:rPr lang="en-US" sz="1900" b="1" dirty="0">
                <a:cs typeface="Calibri Light" panose="020F0302020204030204" pitchFamily="34" charset="0"/>
              </a:rPr>
              <a:t> </a:t>
            </a:r>
            <a:r>
              <a:rPr lang="en-US" sz="1900" dirty="0">
                <a:cs typeface="Calibri Light" panose="020F0302020204030204" pitchFamily="34" charset="0"/>
              </a:rPr>
              <a:t>(NAAQS)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cs typeface="Calibri Light" panose="020F0302020204030204" pitchFamily="34" charset="0"/>
              </a:rPr>
              <a:t>Approve </a:t>
            </a:r>
            <a:r>
              <a:rPr lang="en-US" sz="1900" b="1" dirty="0">
                <a:solidFill>
                  <a:srgbClr val="0070C0"/>
                </a:solidFill>
                <a:cs typeface="Calibri Light" panose="020F0302020204030204" pitchFamily="34" charset="0"/>
              </a:rPr>
              <a:t>State Implementation Plans</a:t>
            </a:r>
            <a:r>
              <a:rPr lang="en-US" sz="1900" b="1" dirty="0">
                <a:cs typeface="Calibri Light" panose="020F0302020204030204" pitchFamily="34" charset="0"/>
              </a:rPr>
              <a:t> </a:t>
            </a:r>
            <a:r>
              <a:rPr lang="en-US" sz="1900" dirty="0">
                <a:cs typeface="Calibri Light" panose="020F0302020204030204" pitchFamily="34" charset="0"/>
              </a:rPr>
              <a:t>(SIPs)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Develop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New Source Performance Standards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 (NSPS)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Develop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</a:rPr>
              <a:t>National Emission Standards for Hazardous Air Pollutants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 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(NESHAPs)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-143624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Four Provisions of the Clean Air Act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8668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27957" y="2070599"/>
            <a:ext cx="10807643" cy="42957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State Implementation Plans (SIPs) vary across states. Some incorporate taxes, elements of cap-and-trade, and/or command-and-control approaches. Common elements: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States determine which areas are in attainment, non-attainment, or unclassifiable for each criteria air pollutant.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The state must then create a SIP outlining how the state will: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Bring all areas in non-attainment into attainment.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Ensure attainment areas remain so through permitting of new facilities. 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Submit the SIP to EPA for approval, then EPA must agree.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States may revise their SIP to designate new non-attainment areas or make adjustments to their plan after seeking public comment.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0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rgbClr val="0070C0"/>
                </a:solidFill>
                <a:latin typeface="+mj-lt"/>
              </a:rPr>
              <a:t>State </a:t>
            </a:r>
            <a:r>
              <a:rPr lang="fr-FR" sz="4000" dirty="0" err="1">
                <a:solidFill>
                  <a:srgbClr val="0070C0"/>
                </a:solidFill>
                <a:latin typeface="+mj-lt"/>
              </a:rPr>
              <a:t>Implementation</a:t>
            </a:r>
            <a:r>
              <a:rPr lang="fr-FR" sz="4000" dirty="0">
                <a:solidFill>
                  <a:srgbClr val="0070C0"/>
                </a:solidFill>
                <a:latin typeface="+mj-lt"/>
              </a:rPr>
              <a:t> Plans (</a:t>
            </a:r>
            <a:r>
              <a:rPr lang="fr-FR" sz="4000" dirty="0" err="1">
                <a:solidFill>
                  <a:srgbClr val="0070C0"/>
                </a:solidFill>
                <a:latin typeface="+mj-lt"/>
              </a:rPr>
              <a:t>SIPs</a:t>
            </a:r>
            <a:r>
              <a:rPr lang="fr-FR" sz="4000" dirty="0">
                <a:solidFill>
                  <a:srgbClr val="0070C0"/>
                </a:solidFill>
                <a:latin typeface="+mj-lt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5218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2172544" y="2019020"/>
            <a:ext cx="7518470" cy="26237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The 1970 Clean Air Act charged EPA with administering four provisions of the new law.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cs typeface="Calibri Light" panose="020F0302020204030204" pitchFamily="34" charset="0"/>
              </a:rPr>
              <a:t>Promulgate </a:t>
            </a:r>
            <a:r>
              <a:rPr lang="en-US" sz="1900" b="1" dirty="0">
                <a:solidFill>
                  <a:srgbClr val="0070C0"/>
                </a:solidFill>
                <a:cs typeface="Calibri Light" panose="020F0302020204030204" pitchFamily="34" charset="0"/>
              </a:rPr>
              <a:t>National Ambient Air Quality Standards</a:t>
            </a:r>
            <a:r>
              <a:rPr lang="en-US" sz="1900" b="1" dirty="0">
                <a:cs typeface="Calibri Light" panose="020F0302020204030204" pitchFamily="34" charset="0"/>
              </a:rPr>
              <a:t> </a:t>
            </a:r>
            <a:r>
              <a:rPr lang="en-US" sz="1900" dirty="0">
                <a:cs typeface="Calibri Light" panose="020F0302020204030204" pitchFamily="34" charset="0"/>
              </a:rPr>
              <a:t>(NAAQS)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cs typeface="Calibri Light" panose="020F0302020204030204" pitchFamily="34" charset="0"/>
              </a:rPr>
              <a:t>Approve </a:t>
            </a:r>
            <a:r>
              <a:rPr lang="en-US" sz="1900" b="1" dirty="0">
                <a:solidFill>
                  <a:srgbClr val="0070C0"/>
                </a:solidFill>
                <a:cs typeface="Calibri Light" panose="020F0302020204030204" pitchFamily="34" charset="0"/>
              </a:rPr>
              <a:t>State Implementation Plans</a:t>
            </a:r>
            <a:r>
              <a:rPr lang="en-US" sz="1900" b="1" dirty="0">
                <a:cs typeface="Calibri Light" panose="020F0302020204030204" pitchFamily="34" charset="0"/>
              </a:rPr>
              <a:t> </a:t>
            </a:r>
            <a:r>
              <a:rPr lang="en-US" sz="1900" dirty="0">
                <a:cs typeface="Calibri Light" panose="020F0302020204030204" pitchFamily="34" charset="0"/>
              </a:rPr>
              <a:t>(SIPs)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cs typeface="Calibri Light" panose="020F0302020204030204" pitchFamily="34" charset="0"/>
              </a:rPr>
              <a:t>Develop </a:t>
            </a:r>
            <a:r>
              <a:rPr lang="en-US" sz="1900" b="1" dirty="0">
                <a:solidFill>
                  <a:srgbClr val="0070C0"/>
                </a:solidFill>
                <a:cs typeface="Calibri Light" panose="020F0302020204030204" pitchFamily="34" charset="0"/>
              </a:rPr>
              <a:t>New Source Performance Standards</a:t>
            </a:r>
            <a:r>
              <a:rPr lang="en-US" sz="1900" dirty="0">
                <a:solidFill>
                  <a:srgbClr val="0070C0"/>
                </a:solidFill>
                <a:cs typeface="Calibri Light" panose="020F0302020204030204" pitchFamily="34" charset="0"/>
              </a:rPr>
              <a:t> </a:t>
            </a:r>
            <a:r>
              <a:rPr lang="en-US" sz="1900" dirty="0">
                <a:cs typeface="Calibri Light" panose="020F0302020204030204" pitchFamily="34" charset="0"/>
              </a:rPr>
              <a:t>(NSPS)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Develop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</a:rPr>
              <a:t>National Emission Standards for Hazardous Air Pollutants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 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(NESHAPs)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-143624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Four Provisions of the Clean Air Act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219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27958" y="1987591"/>
            <a:ext cx="10302800" cy="3526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New Source Performance Standards (NSPS):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Organized around specific industries (“stationary sources”) or vehicles (“mobile sources”).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Typically focus on criteria air pollutants.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For each type of emitting facility, the regulator identifies an appropriate control technology and then sets an allowed emissions level based on that technology (i.e., hybrid technology/performance standard).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NSPSs require monitoring to show compliance.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Regulate </a:t>
            </a:r>
            <a:r>
              <a:rPr lang="en-US" sz="2000" b="1" i="1" dirty="0">
                <a:solidFill>
                  <a:srgbClr val="0070C0"/>
                </a:solidFill>
                <a:cs typeface="Calibri Light" panose="020F0302020204030204" pitchFamily="34" charset="0"/>
              </a:rPr>
              <a:t>new</a:t>
            </a:r>
            <a:r>
              <a:rPr lang="en-US" sz="2000" dirty="0">
                <a:cs typeface="Calibri Light" panose="020F0302020204030204" pitchFamily="34" charset="0"/>
              </a:rPr>
              <a:t> or </a:t>
            </a:r>
            <a:r>
              <a:rPr lang="en-US" sz="2000" b="1" i="1" dirty="0">
                <a:solidFill>
                  <a:srgbClr val="0070C0"/>
                </a:solidFill>
                <a:cs typeface="Calibri Light" panose="020F0302020204030204" pitchFamily="34" charset="0"/>
              </a:rPr>
              <a:t>modified</a:t>
            </a:r>
            <a:r>
              <a:rPr lang="en-US" sz="2000" dirty="0">
                <a:cs typeface="Calibri Light" panose="020F0302020204030204" pitchFamily="34" charset="0"/>
              </a:rPr>
              <a:t> existing sources of air pollution. 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cs typeface="Calibri Light" panose="020F0302020204030204" pitchFamily="34" charset="0"/>
              </a:rPr>
              <a:t>Incentive to keep dirtier facilities around (i.e., the </a:t>
            </a:r>
            <a:r>
              <a:rPr lang="en-US" sz="2000" dirty="0" err="1">
                <a:cs typeface="Calibri Light" panose="020F0302020204030204" pitchFamily="34" charset="0"/>
              </a:rPr>
              <a:t>Gruenspecht</a:t>
            </a:r>
            <a:r>
              <a:rPr lang="en-US" sz="2000" dirty="0">
                <a:cs typeface="Calibri Light" panose="020F0302020204030204" pitchFamily="34" charset="0"/>
              </a:rPr>
              <a:t> effect).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rgbClr val="0070C0"/>
                </a:solidFill>
                <a:latin typeface="+mj-lt"/>
              </a:rPr>
              <a:t>New Source Performance Standards (NSPS)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1382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11217" y="2346864"/>
            <a:ext cx="4857830" cy="31416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Some of the largest stationary sources: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  <a:hlinkClick r:id="rId4"/>
              </a:rPr>
              <a:t>Steam Generating Power Plants </a:t>
            </a:r>
            <a:endParaRPr lang="en-US" sz="2000" dirty="0"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  <a:hlinkClick r:id="rId5"/>
              </a:rPr>
              <a:t>Oil and Gas</a:t>
            </a:r>
            <a:r>
              <a:rPr lang="en-US" sz="2000" dirty="0">
                <a:cs typeface="Calibri Light" panose="020F0302020204030204" pitchFamily="34" charset="0"/>
              </a:rPr>
              <a:t> (includes fracking)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Steel Plants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Cement Plants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Paper Mills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Tire Manufacturing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Oil refineries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 err="1">
                <a:solidFill>
                  <a:srgbClr val="0070C0"/>
                </a:solidFill>
                <a:latin typeface="+mj-lt"/>
              </a:rPr>
              <a:t>Examples</a:t>
            </a:r>
            <a:r>
              <a:rPr lang="fr-FR" sz="4000" dirty="0">
                <a:solidFill>
                  <a:srgbClr val="0070C0"/>
                </a:solidFill>
                <a:latin typeface="+mj-lt"/>
              </a:rPr>
              <a:t> of New Source Performance Standards (NSPS) </a:t>
            </a:r>
          </a:p>
        </p:txBody>
      </p:sp>
      <p:pic>
        <p:nvPicPr>
          <p:cNvPr id="1026" name="Picture 2" descr="North Charleston paper mill owner KapStone has record quarter | Business |  postandcourier.com">
            <a:extLst>
              <a:ext uri="{FF2B5EF4-FFF2-40B4-BE49-F238E27FC236}">
                <a16:creationId xmlns:a16="http://schemas.microsoft.com/office/drawing/2014/main" id="{3F5504CA-83E0-43FD-AF29-639A08AF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696" y="1547989"/>
            <a:ext cx="4109145" cy="271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ree, sky, outdoor, building&#10;&#10;Description automatically generated">
            <a:extLst>
              <a:ext uri="{FF2B5EF4-FFF2-40B4-BE49-F238E27FC236}">
                <a16:creationId xmlns:a16="http://schemas.microsoft.com/office/drawing/2014/main" id="{46154BAB-E986-4BAA-94C6-0364B611A9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57" y="1805038"/>
            <a:ext cx="2439139" cy="2439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C02DCE-8BD3-4C29-955E-976228ECEEF9}"/>
              </a:ext>
            </a:extLst>
          </p:cNvPr>
          <p:cNvSpPr txBox="1"/>
          <p:nvPr/>
        </p:nvSpPr>
        <p:spPr>
          <a:xfrm>
            <a:off x="9240440" y="4383442"/>
            <a:ext cx="2728401" cy="130061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Source: </a:t>
            </a:r>
            <a:r>
              <a:rPr lang="en-US" sz="1600" dirty="0">
                <a:cs typeface="Calibri Light" panose="020F0302020204030204" pitchFamily="34" charset="0"/>
                <a:hlinkClick r:id="rId8"/>
              </a:rPr>
              <a:t>Westrock Paper Mill </a:t>
            </a:r>
            <a:r>
              <a:rPr lang="en-US" sz="1600" dirty="0">
                <a:cs typeface="Calibri Light" panose="020F0302020204030204" pitchFamily="34" charset="0"/>
              </a:rPr>
              <a:t>in Charleston (above), a cement plant (top-left), a fracking well (left).</a:t>
            </a:r>
            <a:endParaRPr lang="en-US" sz="1600" i="1" dirty="0">
              <a:cs typeface="Calibri Light" panose="020F0302020204030204" pitchFamily="34" charset="0"/>
            </a:endParaRPr>
          </a:p>
        </p:txBody>
      </p:sp>
      <p:pic>
        <p:nvPicPr>
          <p:cNvPr id="1028" name="Picture 4" descr="EPA now concedes fracking is a hazard to drinking water - ExtremeTech">
            <a:extLst>
              <a:ext uri="{FF2B5EF4-FFF2-40B4-BE49-F238E27FC236}">
                <a16:creationId xmlns:a16="http://schemas.microsoft.com/office/drawing/2014/main" id="{051909E5-DF99-434D-AA1F-736A8D70B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557" y="4244177"/>
            <a:ext cx="3740457" cy="206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7470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1548281" y="2034023"/>
            <a:ext cx="9095437" cy="31416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New Source Performance Standards apply to “stationary” and “mobile” sources. </a:t>
            </a:r>
            <a:r>
              <a:rPr lang="en-US" sz="2000" i="1" dirty="0">
                <a:cs typeface="Calibri Light" panose="020F0302020204030204" pitchFamily="34" charset="0"/>
              </a:rPr>
              <a:t>Stationary</a:t>
            </a:r>
            <a:r>
              <a:rPr lang="en-US" sz="2000" dirty="0">
                <a:cs typeface="Calibri Light" panose="020F0302020204030204" pitchFamily="34" charset="0"/>
              </a:rPr>
              <a:t> is a regulatory and legal term that is not necessarily intuitive and that varies for each regulation.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It could be a boiler with a smokestack.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It could be the conveyer belt for a grain storage silo.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It could also be multiple fracking wells in close proximity.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It could even be distinct pumping stations along a gas pipeline, but not usually the entire pipeline.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 err="1">
                <a:solidFill>
                  <a:srgbClr val="0070C0"/>
                </a:solidFill>
                <a:latin typeface="+mj-lt"/>
              </a:rPr>
              <a:t>Aside</a:t>
            </a:r>
            <a:r>
              <a:rPr lang="fr-FR" sz="4000" dirty="0">
                <a:solidFill>
                  <a:srgbClr val="0070C0"/>
                </a:solidFill>
                <a:latin typeface="+mj-lt"/>
              </a:rPr>
              <a:t> on </a:t>
            </a:r>
            <a:r>
              <a:rPr lang="fr-FR" sz="4000" dirty="0" err="1">
                <a:solidFill>
                  <a:srgbClr val="0070C0"/>
                </a:solidFill>
                <a:latin typeface="+mj-lt"/>
              </a:rPr>
              <a:t>Stationary</a:t>
            </a:r>
            <a:r>
              <a:rPr lang="fr-FR" sz="4000" dirty="0">
                <a:solidFill>
                  <a:srgbClr val="0070C0"/>
                </a:solidFill>
                <a:latin typeface="+mj-lt"/>
              </a:rPr>
              <a:t> Sources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4134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3472726" y="2564662"/>
            <a:ext cx="5386602" cy="198746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Topics on the Clean Air Act: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Motivation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Four Provisions of the CAA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Amending the CAA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Economics of the CAA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89142" y="457200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Roadmap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2709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2172544" y="2019020"/>
            <a:ext cx="7518470" cy="26237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The 1970 Clean Air Act charged EPA with administering four provisions of the new law.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cs typeface="Calibri Light" panose="020F0302020204030204" pitchFamily="34" charset="0"/>
              </a:rPr>
              <a:t>Promulgate </a:t>
            </a:r>
            <a:r>
              <a:rPr lang="en-US" sz="1900" b="1" dirty="0">
                <a:solidFill>
                  <a:srgbClr val="0070C0"/>
                </a:solidFill>
                <a:cs typeface="Calibri Light" panose="020F0302020204030204" pitchFamily="34" charset="0"/>
              </a:rPr>
              <a:t>National Ambient Air Quality Standards</a:t>
            </a:r>
            <a:r>
              <a:rPr lang="en-US" sz="1900" b="1" dirty="0">
                <a:cs typeface="Calibri Light" panose="020F0302020204030204" pitchFamily="34" charset="0"/>
              </a:rPr>
              <a:t> </a:t>
            </a:r>
            <a:r>
              <a:rPr lang="en-US" sz="1900" dirty="0">
                <a:cs typeface="Calibri Light" panose="020F0302020204030204" pitchFamily="34" charset="0"/>
              </a:rPr>
              <a:t>(NAAQS)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cs typeface="Calibri Light" panose="020F0302020204030204" pitchFamily="34" charset="0"/>
              </a:rPr>
              <a:t>Approve </a:t>
            </a:r>
            <a:r>
              <a:rPr lang="en-US" sz="1900" b="1" dirty="0">
                <a:solidFill>
                  <a:srgbClr val="0070C0"/>
                </a:solidFill>
                <a:cs typeface="Calibri Light" panose="020F0302020204030204" pitchFamily="34" charset="0"/>
              </a:rPr>
              <a:t>State Implementation Plans</a:t>
            </a:r>
            <a:r>
              <a:rPr lang="en-US" sz="1900" b="1" dirty="0">
                <a:cs typeface="Calibri Light" panose="020F0302020204030204" pitchFamily="34" charset="0"/>
              </a:rPr>
              <a:t> </a:t>
            </a:r>
            <a:r>
              <a:rPr lang="en-US" sz="1900" dirty="0">
                <a:cs typeface="Calibri Light" panose="020F0302020204030204" pitchFamily="34" charset="0"/>
              </a:rPr>
              <a:t>(SIPs)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cs typeface="Calibri Light" panose="020F0302020204030204" pitchFamily="34" charset="0"/>
              </a:rPr>
              <a:t>Develop </a:t>
            </a:r>
            <a:r>
              <a:rPr lang="en-US" sz="1900" b="1" dirty="0">
                <a:solidFill>
                  <a:srgbClr val="0070C0"/>
                </a:solidFill>
                <a:cs typeface="Calibri Light" panose="020F0302020204030204" pitchFamily="34" charset="0"/>
              </a:rPr>
              <a:t>New Source Performance Standards</a:t>
            </a:r>
            <a:r>
              <a:rPr lang="en-US" sz="1900" dirty="0">
                <a:solidFill>
                  <a:srgbClr val="0070C0"/>
                </a:solidFill>
                <a:cs typeface="Calibri Light" panose="020F0302020204030204" pitchFamily="34" charset="0"/>
              </a:rPr>
              <a:t> </a:t>
            </a:r>
            <a:r>
              <a:rPr lang="en-US" sz="1900" dirty="0">
                <a:cs typeface="Calibri Light" panose="020F0302020204030204" pitchFamily="34" charset="0"/>
              </a:rPr>
              <a:t>(NSPS)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cs typeface="Calibri Light" panose="020F0302020204030204" pitchFamily="34" charset="0"/>
              </a:rPr>
              <a:t>Develop </a:t>
            </a:r>
            <a:r>
              <a:rPr lang="en-US" sz="1900" b="1" dirty="0">
                <a:solidFill>
                  <a:srgbClr val="0070C0"/>
                </a:solidFill>
              </a:rPr>
              <a:t>National Emission Standards for Hazardous Air Pollutants</a:t>
            </a:r>
            <a:r>
              <a:rPr lang="en-US" sz="1900" b="1" dirty="0">
                <a:solidFill>
                  <a:srgbClr val="0070C0"/>
                </a:solidFill>
                <a:cs typeface="Calibri Light" panose="020F0302020204030204" pitchFamily="34" charset="0"/>
              </a:rPr>
              <a:t> </a:t>
            </a:r>
            <a:r>
              <a:rPr lang="en-US" sz="1900" dirty="0">
                <a:cs typeface="Calibri Light" panose="020F0302020204030204" pitchFamily="34" charset="0"/>
              </a:rPr>
              <a:t>(NESHAPs)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-143624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Four Provisions of the Clean Air Act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0249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27957" y="2070599"/>
            <a:ext cx="10320556" cy="42957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Key facts on National Emission Standards for Hazardous Air Pollutants (NESHAPs):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Control release of air toxics, aka “HAPs.”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For each NESHAP, a positive regulatory determination requires EPA to make a list of all sources emitting the air toxic.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EPA develops </a:t>
            </a:r>
            <a:r>
              <a:rPr lang="en-US" sz="2000" b="1" dirty="0">
                <a:cs typeface="Calibri Light" panose="020F0302020204030204" pitchFamily="34" charset="0"/>
              </a:rPr>
              <a:t>Maximum Achievable Control Technologies (MACTs) </a:t>
            </a:r>
            <a:r>
              <a:rPr lang="en-US" sz="2000" dirty="0">
                <a:cs typeface="Calibri Light" panose="020F0302020204030204" pitchFamily="34" charset="0"/>
              </a:rPr>
              <a:t>for each type of major source.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NESHAPs include “area sources” subject to Generally Available Control Technologies (GACTs).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NESHAPS do not require testing to confirm compliance, but they are legally enforceable.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cs typeface="Calibri Light" panose="020F0302020204030204" pitchFamily="34" charset="0"/>
                <a:hlinkClick r:id="rId4"/>
              </a:rPr>
              <a:t>Role for citizen science in ensuring compliance</a:t>
            </a:r>
            <a:r>
              <a:rPr lang="en-US" sz="2000" dirty="0">
                <a:cs typeface="Calibri Light" panose="020F0302020204030204" pitchFamily="34" charset="0"/>
              </a:rPr>
              <a:t>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0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rgbClr val="0070C0"/>
                </a:solidFill>
                <a:latin typeface="+mj-lt"/>
              </a:rPr>
              <a:t>National Emission Standards for </a:t>
            </a:r>
            <a:r>
              <a:rPr lang="fr-FR" sz="4000" dirty="0" err="1">
                <a:solidFill>
                  <a:srgbClr val="0070C0"/>
                </a:solidFill>
                <a:latin typeface="+mj-lt"/>
              </a:rPr>
              <a:t>Hazardous</a:t>
            </a:r>
            <a:r>
              <a:rPr lang="fr-FR" sz="4000" dirty="0">
                <a:solidFill>
                  <a:srgbClr val="0070C0"/>
                </a:solidFill>
                <a:latin typeface="+mj-lt"/>
              </a:rPr>
              <a:t> Air </a:t>
            </a:r>
            <a:r>
              <a:rPr lang="fr-FR" sz="4000" dirty="0" err="1">
                <a:solidFill>
                  <a:srgbClr val="0070C0"/>
                </a:solidFill>
                <a:latin typeface="+mj-lt"/>
              </a:rPr>
              <a:t>Pollutants</a:t>
            </a:r>
            <a:r>
              <a:rPr lang="fr-FR" sz="4000" dirty="0">
                <a:solidFill>
                  <a:srgbClr val="0070C0"/>
                </a:solidFill>
                <a:latin typeface="+mj-lt"/>
              </a:rPr>
              <a:t> (</a:t>
            </a:r>
            <a:r>
              <a:rPr lang="fr-FR" sz="4000" dirty="0" err="1">
                <a:solidFill>
                  <a:srgbClr val="0070C0"/>
                </a:solidFill>
                <a:latin typeface="+mj-lt"/>
              </a:rPr>
              <a:t>NESHAPs</a:t>
            </a:r>
            <a:r>
              <a:rPr lang="fr-FR" sz="4000" dirty="0">
                <a:solidFill>
                  <a:srgbClr val="0070C0"/>
                </a:solidFill>
                <a:latin typeface="+mj-lt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7554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27957" y="1949943"/>
            <a:ext cx="9486055" cy="42957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Currently, there are 188 NESHAPS with specific regulatory requirements. Some NESHAPs cover topics you might recognize: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Asbestos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Dry-Cleaning Facilities (perchloroethylene)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Wood furniture makers (formaldehyde, among other HAPs)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Others, not so much: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  <a:hlinkClick r:id="rId4"/>
              </a:rPr>
              <a:t>Miscellaneous Organic Chemicals Manufacturing </a:t>
            </a:r>
            <a:r>
              <a:rPr lang="en-US" sz="2000" dirty="0">
                <a:cs typeface="Calibri Light" panose="020F0302020204030204" pitchFamily="34" charset="0"/>
              </a:rPr>
              <a:t>(i.e., “MON-MACT”)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  <a:hlinkClick r:id="rId5"/>
              </a:rPr>
              <a:t>Hazardous Organic NESHAP: Synthetic Organic Chemical Manufacturing Industries </a:t>
            </a:r>
            <a:r>
              <a:rPr lang="en-US" sz="2000" dirty="0">
                <a:cs typeface="Calibri Light" panose="020F0302020204030204" pitchFamily="34" charset="0"/>
              </a:rPr>
              <a:t>(i.e., “HON-SOCMI”)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 err="1">
                <a:solidFill>
                  <a:srgbClr val="0070C0"/>
                </a:solidFill>
                <a:latin typeface="+mj-lt"/>
              </a:rPr>
              <a:t>Examples</a:t>
            </a:r>
            <a:r>
              <a:rPr lang="fr-FR" sz="4000" dirty="0">
                <a:solidFill>
                  <a:srgbClr val="0070C0"/>
                </a:solidFill>
                <a:latin typeface="+mj-lt"/>
              </a:rPr>
              <a:t> of NESHAPS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2334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27957" y="1949943"/>
            <a:ext cx="10737806" cy="12180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The </a:t>
            </a:r>
            <a:r>
              <a:rPr lang="en-US" sz="2000" dirty="0" err="1">
                <a:cs typeface="Calibri Light" panose="020F0302020204030204" pitchFamily="34" charset="0"/>
                <a:hlinkClick r:id="rId4"/>
              </a:rPr>
              <a:t>AirToxScreen</a:t>
            </a:r>
            <a:r>
              <a:rPr lang="en-US" sz="2000" dirty="0">
                <a:cs typeface="Calibri Light" panose="020F0302020204030204" pitchFamily="34" charset="0"/>
                <a:hlinkClick r:id="rId4"/>
              </a:rPr>
              <a:t> mapping tool</a:t>
            </a:r>
            <a:r>
              <a:rPr lang="en-US" sz="2000" dirty="0">
                <a:cs typeface="Calibri Light" panose="020F0302020204030204" pitchFamily="34" charset="0"/>
              </a:rPr>
              <a:t>* can be used to investigate local air toxics and emissions sources.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rgbClr val="0070C0"/>
                </a:solidFill>
                <a:latin typeface="+mj-lt"/>
              </a:rPr>
              <a:t>More on Air </a:t>
            </a:r>
            <a:r>
              <a:rPr lang="fr-FR" sz="4000" dirty="0" err="1">
                <a:solidFill>
                  <a:srgbClr val="0070C0"/>
                </a:solidFill>
                <a:latin typeface="+mj-lt"/>
              </a:rPr>
              <a:t>Toxics</a:t>
            </a:r>
            <a:endParaRPr lang="fr-FR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97CFE-0DC4-4660-96AC-755DDC1E7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11" y="2794992"/>
            <a:ext cx="3603844" cy="31314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137726-CEA0-4FCA-A9E2-4FF7E48C4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0110" y="3167969"/>
            <a:ext cx="3718058" cy="24693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E812C0-9ED2-4CF1-BEB8-2C6F049DF1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3886" y="3429000"/>
            <a:ext cx="3838113" cy="22377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81B175-0427-433A-AF48-CBF2B6B4695F}"/>
              </a:ext>
            </a:extLst>
          </p:cNvPr>
          <p:cNvSpPr txBox="1"/>
          <p:nvPr/>
        </p:nvSpPr>
        <p:spPr>
          <a:xfrm>
            <a:off x="5199358" y="2739754"/>
            <a:ext cx="2728401" cy="4129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>
                <a:cs typeface="Calibri Light" panose="020F0302020204030204" pitchFamily="34" charset="0"/>
              </a:rPr>
              <a:t>(a) Risk by Air Toxic</a:t>
            </a:r>
            <a:endParaRPr lang="en-US" i="1" dirty="0">
              <a:cs typeface="Calibri Light" panose="020F03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C1B9D4-3FE8-4873-AEC8-D148FFE2DF70}"/>
              </a:ext>
            </a:extLst>
          </p:cNvPr>
          <p:cNvSpPr txBox="1"/>
          <p:nvPr/>
        </p:nvSpPr>
        <p:spPr>
          <a:xfrm>
            <a:off x="8731488" y="2739754"/>
            <a:ext cx="2728401" cy="4129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lphaLcParenBoth"/>
            </a:pPr>
            <a:r>
              <a:rPr lang="en-US" dirty="0">
                <a:cs typeface="Calibri Light" panose="020F0302020204030204" pitchFamily="34" charset="0"/>
              </a:rPr>
              <a:t>Risk by Source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322FAF-2D0A-4A97-BDEF-CA9980C9DFF4}"/>
              </a:ext>
            </a:extLst>
          </p:cNvPr>
          <p:cNvSpPr txBox="1"/>
          <p:nvPr/>
        </p:nvSpPr>
        <p:spPr>
          <a:xfrm>
            <a:off x="1198486" y="6014121"/>
            <a:ext cx="10564428" cy="37728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*</a:t>
            </a:r>
            <a:r>
              <a:rPr lang="en-US" sz="1600" dirty="0" err="1">
                <a:cs typeface="Calibri Light" panose="020F0302020204030204" pitchFamily="34" charset="0"/>
              </a:rPr>
              <a:t>AirToxScreen</a:t>
            </a:r>
            <a:r>
              <a:rPr lang="en-US" sz="1600" dirty="0">
                <a:cs typeface="Calibri Light" panose="020F0302020204030204" pitchFamily="34" charset="0"/>
              </a:rPr>
              <a:t> is only a screening tool, includes estimated concentrations, and does not capture all air pollutants.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5649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27957" y="2070599"/>
            <a:ext cx="10968718" cy="39110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Differences between New Source Performance Standards and National Emissions Standards for HAPs: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NSPSs start with a polluting industry or sector and determine the pollutants to be controlled; NESHAPs start with a HAP (or HAPs) and determine compliance controls for each industry that releases it.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NSPSs employ “appropriate” controls; NESHAPs employ “maximum achievable control technologies.”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NSPSs generally focus on criteria air pollutants; NESHAPs focus on more localized air toxics.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NSPSs focus on new or modified sources; NESHAPs focus on new and existing sources.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NSPSs require compliance testing; NESHAPs do not. 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0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504972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rgbClr val="0070C0"/>
                </a:solidFill>
                <a:latin typeface="+mj-lt"/>
              </a:rPr>
              <a:t>Differences between </a:t>
            </a:r>
            <a:r>
              <a:rPr lang="fr-FR" sz="4000" dirty="0" err="1">
                <a:solidFill>
                  <a:srgbClr val="0070C0"/>
                </a:solidFill>
                <a:latin typeface="+mj-lt"/>
              </a:rPr>
              <a:t>NSPSs</a:t>
            </a:r>
            <a:r>
              <a:rPr lang="fr-FR" sz="4000" dirty="0">
                <a:solidFill>
                  <a:srgbClr val="0070C0"/>
                </a:solidFill>
                <a:latin typeface="+mj-lt"/>
              </a:rPr>
              <a:t> and </a:t>
            </a:r>
            <a:r>
              <a:rPr lang="fr-FR" sz="4000" dirty="0" err="1">
                <a:solidFill>
                  <a:srgbClr val="0070C0"/>
                </a:solidFill>
                <a:latin typeface="+mj-lt"/>
              </a:rPr>
              <a:t>NESHAPs</a:t>
            </a:r>
            <a:endParaRPr lang="fr-FR" sz="4000" dirty="0">
              <a:solidFill>
                <a:srgbClr val="0070C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5085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557F-96F0-8004-194F-1DA16D1B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0665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j-lt"/>
                <a:ea typeface="Cambria" panose="02040503050406030204" pitchFamily="18" charset="0"/>
              </a:rPr>
              <a:t>Part 2: Amending the Clean Air Act</a:t>
            </a:r>
          </a:p>
        </p:txBody>
      </p:sp>
    </p:spTree>
    <p:extLst>
      <p:ext uri="{BB962C8B-B14F-4D97-AF65-F5344CB8AC3E}">
        <p14:creationId xmlns:p14="http://schemas.microsoft.com/office/powerpoint/2010/main" val="21471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 err="1">
                <a:solidFill>
                  <a:srgbClr val="0070C0"/>
                </a:solidFill>
                <a:latin typeface="+mj-lt"/>
              </a:rPr>
              <a:t>Amending</a:t>
            </a:r>
            <a:r>
              <a:rPr lang="fr-FR" sz="4000" dirty="0">
                <a:solidFill>
                  <a:srgbClr val="0070C0"/>
                </a:solidFill>
                <a:latin typeface="+mj-lt"/>
              </a:rPr>
              <a:t> the CAA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336C7-9942-260D-8648-6518E43F533D}"/>
              </a:ext>
            </a:extLst>
          </p:cNvPr>
          <p:cNvSpPr txBox="1"/>
          <p:nvPr/>
        </p:nvSpPr>
        <p:spPr>
          <a:xfrm>
            <a:off x="527957" y="1919679"/>
            <a:ext cx="10807643" cy="37201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Early amendments to the Clean Air Act to increase stringency and improve cost effectiveness. Progress has largely stalled since 1990.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cs typeface="Calibri Light" panose="020F0302020204030204" pitchFamily="34" charset="0"/>
              </a:rPr>
              <a:t>1977 Clean Air Act Amendments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Required scrubbers on new power plants to remove sulfur dioxide.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Authorized emissions trading systems such as CA’s RECLAIM.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Offsets markets for areas in non-attainment.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cs typeface="Calibri Light" panose="020F0302020204030204" pitchFamily="34" charset="0"/>
              </a:rPr>
              <a:t>1990 Clean Air Act Amendment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Emissions trading and taxes on the production and use of stratospheric ozone depleting substances.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Acid Rain Control Program created sulfur dioxide allowances and trading.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4289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15791" y="1684650"/>
            <a:ext cx="6045786" cy="456791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>
                <a:cs typeface="Calibri Light" panose="020F0302020204030204" pitchFamily="34" charset="0"/>
              </a:rPr>
              <a:t>The original CAA did not allow new sources of emissions in areas that were out of attainment, but the 1977 amendments allowed them through “offsets.”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Calibri Light" panose="020F0302020204030204" pitchFamily="34" charset="0"/>
              </a:rPr>
              <a:t>A new source could be allowed if the </a:t>
            </a:r>
            <a:r>
              <a:rPr lang="en-US" dirty="0"/>
              <a:t>increase in pollution emissions was offset by decreases of the same pollutants from sources in the nonattainment areas.</a:t>
            </a:r>
            <a:endParaRPr lang="en-US" dirty="0">
              <a:cs typeface="Calibri Light" panose="020F0302020204030204" pitchFamily="34" charset="0"/>
            </a:endParaRP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Calibri Light" panose="020F0302020204030204" pitchFamily="34" charset="0"/>
              </a:rPr>
              <a:t>Enabled the development of offset markets, where the price of an offset is a proxy for the marginal costs of abatement.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Calibri Light" panose="020F0302020204030204" pitchFamily="34" charset="0"/>
              </a:rPr>
              <a:t>Marginal benefits of abatement were roughly 10x higher than the price of an offset (</a:t>
            </a:r>
            <a:r>
              <a:rPr lang="en-US" dirty="0">
                <a:cs typeface="Calibri Light" panose="020F0302020204030204" pitchFamily="34" charset="0"/>
                <a:hlinkClick r:id="rId4"/>
              </a:rPr>
              <a:t>Shapiro and Walker, 2020</a:t>
            </a:r>
            <a:r>
              <a:rPr lang="en-US" dirty="0">
                <a:cs typeface="Calibri Light" panose="020F0302020204030204" pitchFamily="34" charset="0"/>
              </a:rPr>
              <a:t>).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rgbClr val="0070C0"/>
                </a:solidFill>
                <a:latin typeface="+mj-lt"/>
              </a:rPr>
              <a:t>Offsets Markets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36687D-42DC-2203-D468-DFF2B871D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227" y="1881731"/>
            <a:ext cx="3934374" cy="428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2D211F-9F87-E911-2962-FEFFB0D72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690" y="2296697"/>
            <a:ext cx="4440024" cy="3056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E1802-532B-A53B-6C59-8F88E699D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0285" y="5353235"/>
            <a:ext cx="5648833" cy="7592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0821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30950" y="2166593"/>
            <a:ext cx="5038341" cy="38754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>
                <a:cs typeface="Calibri Light" panose="020F0302020204030204" pitchFamily="34" charset="0"/>
              </a:rPr>
              <a:t>In 1994, California introduced the </a:t>
            </a:r>
            <a:r>
              <a:rPr lang="en-US" dirty="0" err="1">
                <a:cs typeface="Calibri Light" panose="020F0302020204030204" pitchFamily="34" charset="0"/>
              </a:rPr>
              <a:t>REgional</a:t>
            </a:r>
            <a:r>
              <a:rPr lang="en-US" dirty="0">
                <a:cs typeface="Calibri Light" panose="020F0302020204030204" pitchFamily="34" charset="0"/>
              </a:rPr>
              <a:t> </a:t>
            </a:r>
            <a:r>
              <a:rPr lang="en-US" dirty="0" err="1">
                <a:cs typeface="Calibri Light" panose="020F0302020204030204" pitchFamily="34" charset="0"/>
              </a:rPr>
              <a:t>CLean</a:t>
            </a:r>
            <a:r>
              <a:rPr lang="en-US" dirty="0">
                <a:cs typeface="Calibri Light" panose="020F0302020204030204" pitchFamily="34" charset="0"/>
              </a:rPr>
              <a:t> Air Incentives Market (RECLAIM) as part of its SIP.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Calibri Light" panose="020F0302020204030204" pitchFamily="34" charset="0"/>
              </a:rPr>
              <a:t>350 facilities emitting more than four tons of NO2 or SO2 had to meet certain emissions standards, but any surplus reductions would become RECLAIM Trading Credits (RTCs).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Calibri Light" panose="020F0302020204030204" pitchFamily="34" charset="0"/>
              </a:rPr>
              <a:t>New facilities had to purchase RTCs if they emitted these pollutants at sufficient quantities.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Calibri Light" panose="020F0302020204030204" pitchFamily="34" charset="0"/>
              </a:rPr>
              <a:t>Downwind sales of RTCs were prohibited.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rgbClr val="0070C0"/>
                </a:solidFill>
                <a:latin typeface="+mj-lt"/>
              </a:rPr>
              <a:t>RECLAIM in California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B6FF9-096A-B159-A5E0-B2171560B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158" y="2019552"/>
            <a:ext cx="5994028" cy="3333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EDFFDC-2F31-7749-A308-3733FB346A0D}"/>
              </a:ext>
            </a:extLst>
          </p:cNvPr>
          <p:cNvSpPr txBox="1"/>
          <p:nvPr/>
        </p:nvSpPr>
        <p:spPr>
          <a:xfrm>
            <a:off x="5962158" y="5353235"/>
            <a:ext cx="5994028" cy="68505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Source: </a:t>
            </a:r>
            <a:r>
              <a:rPr lang="en-US" sz="1600" i="1" dirty="0">
                <a:cs typeface="Calibri Light" panose="020F0302020204030204" pitchFamily="34" charset="0"/>
                <a:hlinkClick r:id="rId5"/>
              </a:rPr>
              <a:t>Los Angeles has notoriously polluted air. But right now it has some of the cleanest of any major city, CNN, 2020. </a:t>
            </a:r>
            <a:endParaRPr lang="en-US" sz="1600" i="1" dirty="0"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103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21426" y="1294900"/>
            <a:ext cx="11412508" cy="99283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Literature on RECLAIM is somewhat mixed. There are positive reviews: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cs typeface="Calibri Light" panose="020F0302020204030204" pitchFamily="34" charset="0"/>
              </a:rPr>
              <a:t>Firms subject to the regulation reduced emissions by 20% compared to control facilities subject to command-and-control regulations and with large cost savings (</a:t>
            </a:r>
            <a:r>
              <a:rPr lang="en-US" sz="1600" dirty="0">
                <a:cs typeface="Calibri Light" panose="020F0302020204030204" pitchFamily="34" charset="0"/>
                <a:hlinkClick r:id="rId4"/>
              </a:rPr>
              <a:t>Fowlie et al., 2012</a:t>
            </a:r>
            <a:r>
              <a:rPr lang="en-US" sz="1600" dirty="0">
                <a:cs typeface="Calibri Light" panose="020F0302020204030204" pitchFamily="34" charset="0"/>
              </a:rPr>
              <a:t>). Emissions of NO2 in the regulated area fell by 70% (</a:t>
            </a:r>
            <a:r>
              <a:rPr lang="en-US" sz="1600" dirty="0">
                <a:cs typeface="Calibri Light" panose="020F0302020204030204" pitchFamily="34" charset="0"/>
                <a:hlinkClick r:id="rId5"/>
              </a:rPr>
              <a:t>Stavins, 2008</a:t>
            </a:r>
            <a:r>
              <a:rPr lang="en-US" sz="1600" dirty="0">
                <a:cs typeface="Calibri Light" panose="020F0302020204030204" pitchFamily="34" charset="0"/>
              </a:rPr>
              <a:t>).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DFFDC-2F31-7749-A308-3733FB346A0D}"/>
              </a:ext>
            </a:extLst>
          </p:cNvPr>
          <p:cNvSpPr txBox="1"/>
          <p:nvPr/>
        </p:nvSpPr>
        <p:spPr>
          <a:xfrm>
            <a:off x="1118587" y="6019848"/>
            <a:ext cx="10484528" cy="3416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400" dirty="0"/>
              <a:t>Actual Emissions under RECLAIM and Counterfactual, Command-and-Control Emissions in tons of Nitrogen Oxides. </a:t>
            </a:r>
            <a:r>
              <a:rPr lang="en-US" sz="1400" dirty="0">
                <a:cs typeface="Calibri Light" panose="020F0302020204030204" pitchFamily="34" charset="0"/>
              </a:rPr>
              <a:t>Source: </a:t>
            </a:r>
            <a:r>
              <a:rPr lang="en-US" sz="1400" dirty="0">
                <a:cs typeface="Calibri Light" panose="020F0302020204030204" pitchFamily="34" charset="0"/>
                <a:hlinkClick r:id="rId6"/>
              </a:rPr>
              <a:t>Fowlie et al., 2011</a:t>
            </a:r>
            <a:endParaRPr lang="en-US" sz="1400" i="1" dirty="0"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B0555D-36D0-40FB-998C-311F8DDDAD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230" y="2551915"/>
            <a:ext cx="5048250" cy="3448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EE6545-F537-4FC0-BE2B-B6814A72F4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566202"/>
            <a:ext cx="5057775" cy="3419475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71B2D474-6855-4309-9BC8-A8D708736F94}"/>
              </a:ext>
            </a:extLst>
          </p:cNvPr>
          <p:cNvSpPr txBox="1">
            <a:spLocks/>
          </p:cNvSpPr>
          <p:nvPr/>
        </p:nvSpPr>
        <p:spPr>
          <a:xfrm>
            <a:off x="2318905" y="310946"/>
            <a:ext cx="7225748" cy="7054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rgbClr val="0070C0"/>
                </a:solidFill>
                <a:latin typeface="+mj-lt"/>
              </a:rPr>
              <a:t>RECLAIM in California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1699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681009" y="2049270"/>
            <a:ext cx="6295864" cy="42957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Why did the U.S. government regulate air quality?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  <a:hlinkClick r:id="rId4"/>
              </a:rPr>
              <a:t>Growing consciousness of environmental issues.</a:t>
            </a:r>
            <a:endParaRPr lang="en-US" sz="2000" dirty="0"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  <a:hlinkClick r:id="rId5"/>
              </a:rPr>
              <a:t>Costs of air pollution</a:t>
            </a:r>
            <a:r>
              <a:rPr lang="en-US" sz="2000" dirty="0">
                <a:cs typeface="Calibri Light" panose="020F0302020204030204" pitchFamily="34" charset="0"/>
              </a:rPr>
              <a:t>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Cross-boundary pollution and the “race to the bottom.”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cs typeface="Calibri Light" panose="020F0302020204030204" pitchFamily="34" charset="0"/>
              </a:rPr>
              <a:t>Competition to decrease regulations to attract firms. 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cs typeface="Calibri Light" panose="020F0302020204030204" pitchFamily="34" charset="0"/>
              </a:rPr>
              <a:t>Free riding by specific jurisdictions if improvements. 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cs typeface="Calibri Light" panose="020F0302020204030204" pitchFamily="34" charset="0"/>
              </a:rPr>
              <a:t>Lack of coordination by states increases uncertainty and costs of regulation for firms.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98803" y="0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Why Regulate Air Quality?</a:t>
            </a:r>
          </a:p>
        </p:txBody>
      </p:sp>
      <p:pic>
        <p:nvPicPr>
          <p:cNvPr id="2" name="Picture 1" descr="A picture containing sky, outdoor, sunset, day&#10;&#10;Description automatically generated">
            <a:extLst>
              <a:ext uri="{FF2B5EF4-FFF2-40B4-BE49-F238E27FC236}">
                <a16:creationId xmlns:a16="http://schemas.microsoft.com/office/drawing/2014/main" id="{7889B3D9-808B-D444-0FF4-C142D88C6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847" y="1848326"/>
            <a:ext cx="4305407" cy="4305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213990-D5C9-77FB-7C4C-A94D8693AC29}"/>
              </a:ext>
            </a:extLst>
          </p:cNvPr>
          <p:cNvSpPr txBox="1"/>
          <p:nvPr/>
        </p:nvSpPr>
        <p:spPr>
          <a:xfrm>
            <a:off x="9103911" y="1399742"/>
            <a:ext cx="1558289" cy="44858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“Dirty Air”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7F6316-0B0E-8577-DC48-FF0113B38E41}"/>
              </a:ext>
            </a:extLst>
          </p:cNvPr>
          <p:cNvSpPr txBox="1"/>
          <p:nvPr/>
        </p:nvSpPr>
        <p:spPr>
          <a:xfrm>
            <a:off x="9883055" y="6153733"/>
            <a:ext cx="2172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cs typeface="Calibri Light" panose="020F0302020204030204" pitchFamily="34" charset="0"/>
              </a:rPr>
              <a:t>Created with </a:t>
            </a:r>
            <a:r>
              <a:rPr lang="en-US" sz="1600" dirty="0">
                <a:cs typeface="Calibri Light" panose="020F0302020204030204" pitchFamily="34" charset="0"/>
                <a:hlinkClick r:id="rId7"/>
              </a:rPr>
              <a:t>DALL-E</a:t>
            </a:r>
            <a:r>
              <a:rPr lang="en-US" sz="1600" dirty="0">
                <a:cs typeface="Calibri Light" panose="020F0302020204030204" pitchFamily="34" charset="0"/>
              </a:rPr>
              <a:t>.</a:t>
            </a: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4736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83570" y="1813020"/>
            <a:ext cx="5288078" cy="422166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>
                <a:cs typeface="Calibri Light" panose="020F0302020204030204" pitchFamily="34" charset="0"/>
              </a:rPr>
              <a:t>Others have criticized the program: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Calibri Light" panose="020F0302020204030204" pitchFamily="34" charset="0"/>
              </a:rPr>
              <a:t>Significant price volatility was politically costly. The regulated community was able to prevent additional lowering of the caps in the 2010s. 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Calibri Light" panose="020F0302020204030204" pitchFamily="34" charset="0"/>
              </a:rPr>
              <a:t>The emissions reductions may have taken place regardless, abatement progress stalled after 2012, and some firms were not installing the newest abatement technologies (</a:t>
            </a:r>
            <a:r>
              <a:rPr lang="en-US" dirty="0">
                <a:cs typeface="Calibri Light" panose="020F0302020204030204" pitchFamily="34" charset="0"/>
                <a:hlinkClick r:id="rId4"/>
              </a:rPr>
              <a:t>Wang et al, 2022</a:t>
            </a:r>
            <a:r>
              <a:rPr lang="en-US" dirty="0">
                <a:cs typeface="Calibri Light" panose="020F0302020204030204" pitchFamily="34" charset="0"/>
              </a:rPr>
              <a:t>). 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Calibri Light" panose="020F0302020204030204" pitchFamily="34" charset="0"/>
              </a:rPr>
              <a:t>Ultimately, California decided to sunset their RECLAIM program, although they now have a GHG cap-and-trade program.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rgbClr val="0070C0"/>
                </a:solidFill>
                <a:latin typeface="+mj-lt"/>
              </a:rPr>
              <a:t>RECLAIM in California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DFFDC-2F31-7749-A308-3733FB346A0D}"/>
              </a:ext>
            </a:extLst>
          </p:cNvPr>
          <p:cNvSpPr txBox="1"/>
          <p:nvPr/>
        </p:nvSpPr>
        <p:spPr>
          <a:xfrm>
            <a:off x="9478392" y="6034689"/>
            <a:ext cx="2462074" cy="37728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Source: </a:t>
            </a:r>
            <a:r>
              <a:rPr lang="en-US" sz="1600" dirty="0">
                <a:cs typeface="Calibri Light" panose="020F0302020204030204" pitchFamily="34" charset="0"/>
                <a:hlinkClick r:id="rId5"/>
              </a:rPr>
              <a:t>Fowlie et al., 2012</a:t>
            </a:r>
            <a:endParaRPr lang="en-US" sz="1600" i="1" dirty="0"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FC5E1-BDF0-A83D-DA96-4B019040A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136" y="1813021"/>
            <a:ext cx="5807509" cy="4221668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DFFD645-2BC0-D0DF-2B6E-DA67E5CA74A0}"/>
              </a:ext>
            </a:extLst>
          </p:cNvPr>
          <p:cNvCxnSpPr>
            <a:cxnSpLocks/>
          </p:cNvCxnSpPr>
          <p:nvPr/>
        </p:nvCxnSpPr>
        <p:spPr>
          <a:xfrm flipH="1">
            <a:off x="8029575" y="1600200"/>
            <a:ext cx="1009650" cy="13032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41B3EE-7EFA-8847-E25A-B00F698560D8}"/>
              </a:ext>
            </a:extLst>
          </p:cNvPr>
          <p:cNvCxnSpPr>
            <a:cxnSpLocks/>
          </p:cNvCxnSpPr>
          <p:nvPr/>
        </p:nvCxnSpPr>
        <p:spPr>
          <a:xfrm flipV="1">
            <a:off x="7916570" y="2454028"/>
            <a:ext cx="0" cy="898772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59C7CA-212D-FC4C-05FA-59E0EE9D775B}"/>
              </a:ext>
            </a:extLst>
          </p:cNvPr>
          <p:cNvSpPr txBox="1"/>
          <p:nvPr/>
        </p:nvSpPr>
        <p:spPr>
          <a:xfrm>
            <a:off x="9039225" y="1287213"/>
            <a:ext cx="2669205" cy="37728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Cap was not binding at first. </a:t>
            </a:r>
            <a:endParaRPr lang="en-US" sz="1600" i="1" dirty="0"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3615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73403" y="876156"/>
            <a:ext cx="7225748" cy="60205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rgbClr val="0070C0"/>
                </a:solidFill>
                <a:latin typeface="+mj-lt"/>
              </a:rPr>
              <a:t>Acid Rain Control Program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336C7-9942-260D-8648-6518E43F533D}"/>
              </a:ext>
            </a:extLst>
          </p:cNvPr>
          <p:cNvSpPr txBox="1"/>
          <p:nvPr/>
        </p:nvSpPr>
        <p:spPr>
          <a:xfrm>
            <a:off x="514908" y="1777636"/>
            <a:ext cx="6621183" cy="38754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>
                <a:cs typeface="Calibri Light" panose="020F0302020204030204" pitchFamily="34" charset="0"/>
              </a:rPr>
              <a:t>The Acid Rain Control Program was the first national cap-and-trade emissions program and also the first federal regulation of existing sources. Features: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Calibri Light" panose="020F0302020204030204" pitchFamily="34" charset="0"/>
              </a:rPr>
              <a:t>Cap of sulfur dioxide emissions below 50% of 1980 levels by 2010. 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Calibri Light" panose="020F0302020204030204" pitchFamily="34" charset="0"/>
              </a:rPr>
              <a:t>36% reductions from 1990 to 2004, faster reductions than expected.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Calibri Light" panose="020F0302020204030204" pitchFamily="34" charset="0"/>
              </a:rPr>
              <a:t>Allowances handed out for free. EPA withheld 2.8% of all allowances for an auction, the proceeds of which went to new firms.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Calibri Light" panose="020F0302020204030204" pitchFamily="34" charset="0"/>
              </a:rPr>
              <a:t>Firms could “bank” allowances.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DDC8F6-42D5-42C2-A9FF-0D0CF1799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940" y="157231"/>
            <a:ext cx="4221657" cy="579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0C021E-59A1-494E-82FD-0AA7511D7212}"/>
              </a:ext>
            </a:extLst>
          </p:cNvPr>
          <p:cNvSpPr txBox="1"/>
          <p:nvPr/>
        </p:nvSpPr>
        <p:spPr>
          <a:xfrm>
            <a:off x="7769707" y="5954974"/>
            <a:ext cx="3811539" cy="37728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Wet Sulfur Deposition. Source: </a:t>
            </a:r>
            <a:r>
              <a:rPr lang="en-US" sz="1600" dirty="0">
                <a:cs typeface="Calibri Light" panose="020F0302020204030204" pitchFamily="34" charset="0"/>
                <a:hlinkClick r:id="rId5"/>
              </a:rPr>
              <a:t>EPA, 2022.</a:t>
            </a:r>
            <a:endParaRPr lang="en-US" sz="1600" i="1" dirty="0"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9396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rgbClr val="0070C0"/>
                </a:solidFill>
                <a:latin typeface="+mj-lt"/>
              </a:rPr>
              <a:t>Benefits of the Acid Rain Control Program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336C7-9942-260D-8648-6518E43F533D}"/>
              </a:ext>
            </a:extLst>
          </p:cNvPr>
          <p:cNvSpPr txBox="1"/>
          <p:nvPr/>
        </p:nvSpPr>
        <p:spPr>
          <a:xfrm>
            <a:off x="288975" y="2327651"/>
            <a:ext cx="4595186" cy="318292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>
                <a:cs typeface="Calibri Light" panose="020F0302020204030204" pitchFamily="34" charset="0"/>
              </a:rPr>
              <a:t>Overview of the benefits: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Calibri Light" panose="020F0302020204030204" pitchFamily="34" charset="0"/>
              </a:rPr>
              <a:t>Benefits were $56b and costs were only $556m (</a:t>
            </a:r>
            <a:r>
              <a:rPr lang="en-US" dirty="0" err="1">
                <a:cs typeface="Calibri Light" panose="020F0302020204030204" pitchFamily="34" charset="0"/>
                <a:hlinkClick r:id="rId4"/>
              </a:rPr>
              <a:t>Shadbegian</a:t>
            </a:r>
            <a:r>
              <a:rPr lang="en-US" dirty="0">
                <a:cs typeface="Calibri Light" panose="020F0302020204030204" pitchFamily="34" charset="0"/>
                <a:hlinkClick r:id="rId4"/>
              </a:rPr>
              <a:t> et al. 2005</a:t>
            </a:r>
            <a:r>
              <a:rPr lang="en-US" dirty="0">
                <a:cs typeface="Calibri Light" panose="020F0302020204030204" pitchFamily="34" charset="0"/>
              </a:rPr>
              <a:t>).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Calibri Light" panose="020F0302020204030204" pitchFamily="34" charset="0"/>
              </a:rPr>
              <a:t>85% of the benefits were human-health based, not the ecological response that was the primary intent of the rule.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Calibri Light" panose="020F0302020204030204" pitchFamily="34" charset="0"/>
              </a:rPr>
              <a:t>Rule saw 2 million extra tons abated by mid 2000s.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8F649-A651-4DC4-BF28-33CF5CC5C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666" y="1769367"/>
            <a:ext cx="7100833" cy="4299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40AD3C-BE2F-4426-B15F-26EC9465EF65}"/>
              </a:ext>
            </a:extLst>
          </p:cNvPr>
          <p:cNvSpPr txBox="1"/>
          <p:nvPr/>
        </p:nvSpPr>
        <p:spPr>
          <a:xfrm>
            <a:off x="7442945" y="5341199"/>
            <a:ext cx="4203416" cy="8333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Geographic Distribution of Net Benefits per capita in 2005</a:t>
            </a:r>
            <a:endParaRPr lang="en-US" sz="2000" i="1" dirty="0"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4335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rgbClr val="0070C0"/>
                </a:solidFill>
                <a:latin typeface="+mj-lt"/>
              </a:rPr>
              <a:t>Cost Savings of the Acid Rain Control Program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336C7-9942-260D-8648-6518E43F533D}"/>
              </a:ext>
            </a:extLst>
          </p:cNvPr>
          <p:cNvSpPr txBox="1"/>
          <p:nvPr/>
        </p:nvSpPr>
        <p:spPr>
          <a:xfrm>
            <a:off x="562352" y="2075438"/>
            <a:ext cx="4595186" cy="3526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Overview of the cost savings: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Significant cost savings over a uniform emission fee or a technology standard.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De-regulation of railroads made it cheaper to ship Wyoming low-sulfur coal as opposed to Appalachian high-sulfur coal, much cheaper than scrubbers.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AEEA112-406A-508E-E6D4-8C46D75B1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439950"/>
              </p:ext>
            </p:extLst>
          </p:nvPr>
        </p:nvGraphicFramePr>
        <p:xfrm>
          <a:off x="5699962" y="2127068"/>
          <a:ext cx="6322356" cy="34747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580589">
                  <a:extLst>
                    <a:ext uri="{9D8B030D-6E8A-4147-A177-3AD203B41FA5}">
                      <a16:colId xmlns:a16="http://schemas.microsoft.com/office/drawing/2014/main" val="512892264"/>
                    </a:ext>
                  </a:extLst>
                </a:gridCol>
                <a:gridCol w="1580589">
                  <a:extLst>
                    <a:ext uri="{9D8B030D-6E8A-4147-A177-3AD203B41FA5}">
                      <a16:colId xmlns:a16="http://schemas.microsoft.com/office/drawing/2014/main" val="2481952324"/>
                    </a:ext>
                  </a:extLst>
                </a:gridCol>
                <a:gridCol w="1580589">
                  <a:extLst>
                    <a:ext uri="{9D8B030D-6E8A-4147-A177-3AD203B41FA5}">
                      <a16:colId xmlns:a16="http://schemas.microsoft.com/office/drawing/2014/main" val="3116071181"/>
                    </a:ext>
                  </a:extLst>
                </a:gridCol>
                <a:gridCol w="1580589">
                  <a:extLst>
                    <a:ext uri="{9D8B030D-6E8A-4147-A177-3AD203B41FA5}">
                      <a16:colId xmlns:a16="http://schemas.microsoft.com/office/drawing/2014/main" val="2701759394"/>
                    </a:ext>
                  </a:extLst>
                </a:gridCol>
              </a:tblGrid>
              <a:tr h="363115">
                <a:tc>
                  <a:txBody>
                    <a:bodyPr/>
                    <a:lstStyle/>
                    <a:p>
                      <a:r>
                        <a:rPr lang="en-US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Estimated annual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 difference from 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 Increase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850435"/>
                  </a:ext>
                </a:extLst>
              </a:tr>
              <a:tr h="363115">
                <a:tc>
                  <a:txBody>
                    <a:bodyPr/>
                    <a:lstStyle/>
                    <a:p>
                      <a:r>
                        <a:rPr lang="en-US" dirty="0"/>
                        <a:t>Theoretical least-cost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$315m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-$432m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517900"/>
                  </a:ext>
                </a:extLst>
              </a:tr>
              <a:tr h="363115">
                <a:tc>
                  <a:txBody>
                    <a:bodyPr/>
                    <a:lstStyle/>
                    <a:p>
                      <a:r>
                        <a:rPr lang="en-US" dirty="0"/>
                        <a:t>Baseline Cap and Trade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$747m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844770"/>
                  </a:ext>
                </a:extLst>
              </a:tr>
              <a:tr h="363115">
                <a:tc>
                  <a:txBody>
                    <a:bodyPr/>
                    <a:lstStyle/>
                    <a:p>
                      <a:r>
                        <a:rPr lang="en-US" dirty="0"/>
                        <a:t>Uniform Emission 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$900m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148527"/>
                  </a:ext>
                </a:extLst>
              </a:tr>
              <a:tr h="363115">
                <a:tc>
                  <a:txBody>
                    <a:bodyPr/>
                    <a:lstStyle/>
                    <a:p>
                      <a:r>
                        <a:rPr lang="en-US" dirty="0"/>
                        <a:t>Technology 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$2555m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$1808m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57466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32C498-AC28-1329-318F-E55675EE8A6B}"/>
              </a:ext>
            </a:extLst>
          </p:cNvPr>
          <p:cNvSpPr txBox="1"/>
          <p:nvPr/>
        </p:nvSpPr>
        <p:spPr>
          <a:xfrm>
            <a:off x="7503736" y="5601788"/>
            <a:ext cx="4374442" cy="44858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Source: See your textbook, chapter 10. </a:t>
            </a:r>
            <a:endParaRPr lang="en-US" sz="2000" i="1" dirty="0"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8889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rgbClr val="0070C0"/>
                </a:solidFill>
                <a:latin typeface="+mj-lt"/>
              </a:rPr>
              <a:t>More on Acid Rain Control Program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336C7-9942-260D-8648-6518E43F533D}"/>
              </a:ext>
            </a:extLst>
          </p:cNvPr>
          <p:cNvSpPr txBox="1"/>
          <p:nvPr/>
        </p:nvSpPr>
        <p:spPr>
          <a:xfrm>
            <a:off x="904894" y="2132622"/>
            <a:ext cx="10382212" cy="29892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Reasons it worked well: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Requirements were set in advance of the first compliance period, so there was less uncertainty and litigation.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Transactions costs were reduced by removing requirements for approval by the regulator, leading to substantial trades (250,000 tons of trades at a price of $325/ton in 2008 alone) 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Eventually,  court decisions on the ability of EPA to modify the sulfur trading market and subsequent regulatory actions (Mercury Air Toxics Standard) eliminated the market.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6494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 err="1">
                <a:solidFill>
                  <a:srgbClr val="0070C0"/>
                </a:solidFill>
                <a:latin typeface="+mj-lt"/>
              </a:rPr>
              <a:t>Developments</a:t>
            </a:r>
            <a:r>
              <a:rPr lang="fr-FR" sz="4000" dirty="0">
                <a:solidFill>
                  <a:srgbClr val="0070C0"/>
                </a:solidFill>
                <a:latin typeface="+mj-lt"/>
              </a:rPr>
              <a:t> </a:t>
            </a:r>
            <a:r>
              <a:rPr lang="fr-FR" sz="4000" dirty="0" err="1">
                <a:solidFill>
                  <a:srgbClr val="0070C0"/>
                </a:solidFill>
                <a:latin typeface="+mj-lt"/>
              </a:rPr>
              <a:t>Since</a:t>
            </a:r>
            <a:r>
              <a:rPr lang="fr-FR" sz="4000" dirty="0">
                <a:solidFill>
                  <a:srgbClr val="0070C0"/>
                </a:solidFill>
                <a:latin typeface="+mj-lt"/>
              </a:rPr>
              <a:t> 1990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336C7-9942-260D-8648-6518E43F533D}"/>
              </a:ext>
            </a:extLst>
          </p:cNvPr>
          <p:cNvSpPr txBox="1"/>
          <p:nvPr/>
        </p:nvSpPr>
        <p:spPr>
          <a:xfrm>
            <a:off x="1897634" y="1887908"/>
            <a:ext cx="8068289" cy="399231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700" dirty="0">
                <a:cs typeface="Calibri Light" panose="020F0302020204030204" pitchFamily="34" charset="0"/>
              </a:rPr>
              <a:t>The period from 1990-2020 featured few new policy actions. Some developments: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700" dirty="0">
                <a:cs typeface="Calibri Light" panose="020F0302020204030204" pitchFamily="34" charset="0"/>
              </a:rPr>
              <a:t>Greenhouse Gas Endangerment Finding (2009)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1700" dirty="0">
                <a:cs typeface="Calibri Light" panose="020F0302020204030204" pitchFamily="34" charset="0"/>
              </a:rPr>
              <a:t>Allows regulation of six GHGs because they endanger public health and welfare, meaning that EPA has authority to regulate them under the CAA.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700" dirty="0">
                <a:cs typeface="Calibri Light" panose="020F0302020204030204" pitchFamily="34" charset="0"/>
              </a:rPr>
              <a:t>2009 Waxman-Markey Bill: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1700" dirty="0">
                <a:cs typeface="Calibri Light" panose="020F0302020204030204" pitchFamily="34" charset="0"/>
              </a:rPr>
              <a:t>Failed greenhouse gas cap-and-trade bill.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700" dirty="0">
                <a:cs typeface="Calibri Light" panose="020F0302020204030204" pitchFamily="34" charset="0"/>
              </a:rPr>
              <a:t>Obama-Era Regulations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1700" dirty="0">
                <a:cs typeface="Calibri Light" panose="020F0302020204030204" pitchFamily="34" charset="0"/>
              </a:rPr>
              <a:t>NSPS for GHG emissions in the power sector that prevented new Coal-burning plants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1700" dirty="0">
                <a:cs typeface="Calibri Light" panose="020F0302020204030204" pitchFamily="34" charset="0"/>
              </a:rPr>
              <a:t>Failed Clean Power Plan for existing sources, wide range of policy instruments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700" dirty="0">
                <a:cs typeface="Calibri Light" panose="020F0302020204030204" pitchFamily="34" charset="0"/>
              </a:rPr>
              <a:t>Affordable Clean Energy Plan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3786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rgbClr val="0070C0"/>
                </a:solidFill>
                <a:latin typeface="+mj-lt"/>
              </a:rPr>
              <a:t>Brief </a:t>
            </a:r>
            <a:r>
              <a:rPr lang="fr-FR" sz="4000" dirty="0" err="1">
                <a:solidFill>
                  <a:srgbClr val="0070C0"/>
                </a:solidFill>
                <a:latin typeface="+mj-lt"/>
              </a:rPr>
              <a:t>Recap</a:t>
            </a:r>
            <a:r>
              <a:rPr lang="fr-FR" sz="4000" dirty="0">
                <a:solidFill>
                  <a:srgbClr val="0070C0"/>
                </a:solidFill>
                <a:latin typeface="+mj-lt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15EE8-FAC3-4C79-847F-23C042F70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799" y="1574631"/>
            <a:ext cx="7885960" cy="4466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166551-B899-4BD1-95BD-C94F70623E57}"/>
              </a:ext>
            </a:extLst>
          </p:cNvPr>
          <p:cNvSpPr txBox="1"/>
          <p:nvPr/>
        </p:nvSpPr>
        <p:spPr>
          <a:xfrm>
            <a:off x="2093916" y="5812747"/>
            <a:ext cx="8559288" cy="37728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Source: </a:t>
            </a:r>
            <a:r>
              <a:rPr lang="en-US" sz="1600" dirty="0" err="1">
                <a:cs typeface="Calibri Light" panose="020F0302020204030204" pitchFamily="34" charset="0"/>
                <a:hlinkClick r:id="rId5"/>
              </a:rPr>
              <a:t>Schmalensee</a:t>
            </a:r>
            <a:r>
              <a:rPr lang="en-US" sz="1600" dirty="0">
                <a:cs typeface="Calibri Light" panose="020F0302020204030204" pitchFamily="34" charset="0"/>
                <a:hlinkClick r:id="rId5"/>
              </a:rPr>
              <a:t> and Stavins (2019).</a:t>
            </a:r>
            <a:endParaRPr lang="en-US" sz="1600" i="1" dirty="0"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B967C6-C965-4218-9AEA-C2A10565E819}"/>
              </a:ext>
            </a:extLst>
          </p:cNvPr>
          <p:cNvSpPr/>
          <p:nvPr/>
        </p:nvSpPr>
        <p:spPr>
          <a:xfrm>
            <a:off x="6462944" y="4421081"/>
            <a:ext cx="2379216" cy="301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B7E9A-606D-4F1D-AC57-DF62F547A766}"/>
              </a:ext>
            </a:extLst>
          </p:cNvPr>
          <p:cNvSpPr txBox="1"/>
          <p:nvPr/>
        </p:nvSpPr>
        <p:spPr>
          <a:xfrm>
            <a:off x="10203201" y="3493381"/>
            <a:ext cx="1571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Outdated: </a:t>
            </a:r>
            <a:r>
              <a:rPr lang="en-US" dirty="0">
                <a:hlinkClick r:id="rId6"/>
              </a:rPr>
              <a:t>Section 111(b) of the CAA for new gas electric generating units. 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C8180E-78D3-4978-A500-C6C9A83E03C7}"/>
              </a:ext>
            </a:extLst>
          </p:cNvPr>
          <p:cNvCxnSpPr/>
          <p:nvPr/>
        </p:nvCxnSpPr>
        <p:spPr>
          <a:xfrm flipH="1">
            <a:off x="8966447" y="4572001"/>
            <a:ext cx="112746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93319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557F-96F0-8004-194F-1DA16D1B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0665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j-lt"/>
                <a:ea typeface="Cambria" panose="02040503050406030204" pitchFamily="18" charset="0"/>
              </a:rPr>
              <a:t>Part 3: Economics and the Clean Air Act</a:t>
            </a:r>
          </a:p>
        </p:txBody>
      </p:sp>
    </p:spTree>
    <p:extLst>
      <p:ext uri="{BB962C8B-B14F-4D97-AF65-F5344CB8AC3E}">
        <p14:creationId xmlns:p14="http://schemas.microsoft.com/office/powerpoint/2010/main" val="2350859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79979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 err="1">
                <a:solidFill>
                  <a:srgbClr val="0070C0"/>
                </a:solidFill>
                <a:latin typeface="+mj-lt"/>
              </a:rPr>
              <a:t>Economics</a:t>
            </a:r>
            <a:r>
              <a:rPr lang="fr-FR" sz="4000" dirty="0">
                <a:solidFill>
                  <a:srgbClr val="0070C0"/>
                </a:solidFill>
                <a:latin typeface="+mj-lt"/>
              </a:rPr>
              <a:t> and the CAA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336C7-9942-260D-8648-6518E43F533D}"/>
              </a:ext>
            </a:extLst>
          </p:cNvPr>
          <p:cNvSpPr txBox="1"/>
          <p:nvPr/>
        </p:nvSpPr>
        <p:spPr>
          <a:xfrm>
            <a:off x="782425" y="1919679"/>
            <a:ext cx="10553175" cy="406111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cs typeface="Calibri Light" panose="020F0302020204030204" pitchFamily="34" charset="0"/>
              </a:rPr>
              <a:t>The Clean Air Act requires a very multi-disciplinary support network. What role have economists played?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More cost effective &amp; efficient policy design. 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Insights on incentives and behavior of the regulators and the regulated. 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Monetizing unquantified endpoints.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Causal inference to isolate new air pollution damage endpoints and improve accuracy of estimation for known damages.  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Disparate impacts of regulations and pollution changes (</a:t>
            </a:r>
            <a:r>
              <a:rPr lang="en-US" sz="2000" dirty="0">
                <a:cs typeface="Calibri Light" panose="020F0302020204030204" pitchFamily="34" charset="0"/>
                <a:hlinkClick r:id="rId4"/>
              </a:rPr>
              <a:t>Sherriff, 2023</a:t>
            </a:r>
            <a:r>
              <a:rPr lang="en-US" sz="2000" dirty="0">
                <a:cs typeface="Calibri Light" panose="020F0302020204030204" pitchFamily="34" charset="0"/>
              </a:rPr>
              <a:t>; </a:t>
            </a:r>
            <a:r>
              <a:rPr lang="en-US" sz="2000" dirty="0">
                <a:cs typeface="Calibri Light" panose="020F0302020204030204" pitchFamily="34" charset="0"/>
                <a:hlinkClick r:id="rId5"/>
              </a:rPr>
              <a:t>Hernandez-Cortes and Meng, 2023</a:t>
            </a:r>
            <a:r>
              <a:rPr lang="en-US" sz="2000" dirty="0">
                <a:cs typeface="Calibri Light" panose="020F0302020204030204" pitchFamily="34" charset="0"/>
              </a:rPr>
              <a:t>).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sz="2000" dirty="0"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1821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/>
              <p:nvPr/>
            </p:nvSpPr>
            <p:spPr>
              <a:xfrm>
                <a:off x="344837" y="1695784"/>
                <a:ext cx="7225749" cy="408567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1900" dirty="0">
                    <a:cs typeface="Calibri Light" panose="020F0302020204030204" pitchFamily="34" charset="0"/>
                  </a:rPr>
                  <a:t>The CAA requires states to carry out self-monitoring of air quality standards for determining compliance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</m:oMath>
                </a14:m>
                <a:r>
                  <a:rPr lang="en-US" sz="1900" dirty="0">
                    <a:cs typeface="Calibri Light" panose="020F0302020204030204" pitchFamily="34" charset="0"/>
                  </a:rPr>
                  <a:t> there are some perverse incentives.</a:t>
                </a:r>
              </a:p>
              <a:p>
                <a:pPr>
                  <a:lnSpc>
                    <a:spcPct val="125000"/>
                  </a:lnSpc>
                </a:pPr>
                <a:endParaRPr lang="en-US" sz="1900" dirty="0"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900" dirty="0">
                    <a:cs typeface="Calibri Light" panose="020F0302020204030204" pitchFamily="34" charset="0"/>
                  </a:rPr>
                  <a:t>Strategic siting of air quality monitors (see </a:t>
                </a:r>
                <a:r>
                  <a:rPr lang="en-US" sz="1900" dirty="0">
                    <a:cs typeface="Calibri Light" panose="020F0302020204030204" pitchFamily="34" charset="0"/>
                    <a:hlinkClick r:id="rId4"/>
                  </a:rPr>
                  <a:t>Grainger and Schreiber, 2019</a:t>
                </a:r>
                <a:r>
                  <a:rPr lang="en-US" sz="1900" dirty="0">
                    <a:cs typeface="Calibri Light" panose="020F0302020204030204" pitchFamily="34" charset="0"/>
                  </a:rPr>
                  <a:t> and similar prior work). </a:t>
                </a:r>
              </a:p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§"/>
                </a:pPr>
                <a:r>
                  <a:rPr lang="en-US" sz="1900" dirty="0">
                    <a:cs typeface="Calibri Light" panose="020F0302020204030204" pitchFamily="34" charset="0"/>
                  </a:rPr>
                  <a:t>Strategic shutoffs of air quality monitors when air quality is expected to deteriorate (see </a:t>
                </a:r>
                <a:r>
                  <a:rPr lang="en-US" sz="1900" dirty="0">
                    <a:solidFill>
                      <a:schemeClr val="tx1"/>
                    </a:solidFill>
                    <a:hlinkClick r:id="rId5"/>
                  </a:rPr>
                  <a:t>Mu, Rubin, and Zou, 2022)</a:t>
                </a:r>
                <a:r>
                  <a:rPr lang="en-US" sz="1900" dirty="0"/>
                  <a:t>. 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sz="1900" dirty="0"/>
                  <a:t>Annual foregone health value of $67.4 million per interesting monitor.</a:t>
                </a:r>
                <a:endParaRPr lang="en-US" sz="1900" dirty="0">
                  <a:cs typeface="Calibri Light" panose="020F030202020403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endParaRPr lang="en-US" sz="1900" dirty="0"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37" y="1695784"/>
                <a:ext cx="7225749" cy="4085670"/>
              </a:xfrm>
              <a:prstGeom prst="rect">
                <a:avLst/>
              </a:prstGeom>
              <a:blipFill>
                <a:blip r:embed="rId6"/>
                <a:stretch>
                  <a:fillRect l="-8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339770"/>
            <a:ext cx="7225748" cy="6900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Monitoring Incentives under CAA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6967D-A612-EEDF-7EC0-4D4CF539B3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9783" y="1167048"/>
            <a:ext cx="3611851" cy="5143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3888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607856" y="1705707"/>
            <a:ext cx="10489231" cy="34465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dirty="0">
                <a:cs typeface="Calibri Light" panose="020F0302020204030204" pitchFamily="34" charset="0"/>
              </a:rPr>
              <a:t>The 1970 Clean Air Act (CAA) passed after the first celebration of Earth Day and the creation of the Environmental Protection Agency.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cs typeface="Calibri Light" panose="020F0302020204030204" pitchFamily="34" charset="0"/>
              </a:rPr>
              <a:t>Goal: “protect and enhance the quality of the Nation’s air resources so as to promote the public health and welfare and the productive capacity of its population.”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cs typeface="Calibri Light" panose="020F0302020204030204" pitchFamily="34" charset="0"/>
              </a:rPr>
              <a:t>The bill had unanimous support in the Senate and one dissenting vote in the House.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cs typeface="Calibri Light" panose="020F0302020204030204" pitchFamily="34" charset="0"/>
              </a:rPr>
              <a:t>Aside: The National Bureau of Economic Research didn’t hold its first environmental seminar series until 1991.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53083" y="128215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Background on the CAA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873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1561080" y="6055984"/>
            <a:ext cx="10450409" cy="7963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Check out </a:t>
            </a:r>
            <a:r>
              <a:rPr lang="en-US" sz="1900" dirty="0">
                <a:cs typeface="Calibri Light" panose="020F0302020204030204" pitchFamily="34" charset="0"/>
                <a:hlinkClick r:id="rId4"/>
              </a:rPr>
              <a:t>this </a:t>
            </a:r>
            <a:r>
              <a:rPr lang="en-US" sz="1900" dirty="0" err="1">
                <a:cs typeface="Calibri Light" panose="020F0302020204030204" pitchFamily="34" charset="0"/>
                <a:hlinkClick r:id="rId4"/>
              </a:rPr>
              <a:t>webmap</a:t>
            </a:r>
            <a:r>
              <a:rPr lang="en-US" sz="1900" dirty="0">
                <a:cs typeface="Calibri Light" panose="020F0302020204030204" pitchFamily="34" charset="0"/>
              </a:rPr>
              <a:t> to view all “interesting” monitors and download data from the study. </a:t>
            </a:r>
          </a:p>
          <a:p>
            <a:pPr>
              <a:lnSpc>
                <a:spcPct val="125000"/>
              </a:lnSpc>
            </a:pPr>
            <a:endParaRPr lang="en-US" sz="19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339769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chemeClr val="tx1"/>
                </a:solidFill>
                <a:hlinkClick r:id="rId5"/>
              </a:rPr>
              <a:t>Mu, Rubin, and Zou (2022)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1C2122-66F2-B3D9-622F-F30CF708E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6567" y="1636384"/>
            <a:ext cx="8305800" cy="441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1483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339770"/>
            <a:ext cx="7225748" cy="929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chemeClr val="tx1"/>
                </a:solidFill>
                <a:latin typeface="+mj-lt"/>
                <a:hlinkClick r:id="rId4"/>
              </a:rPr>
              <a:t>Chay</a:t>
            </a:r>
            <a:r>
              <a:rPr lang="en-US" sz="4000" dirty="0">
                <a:solidFill>
                  <a:schemeClr val="tx1"/>
                </a:solidFill>
                <a:latin typeface="+mj-lt"/>
                <a:hlinkClick r:id="rId4"/>
              </a:rPr>
              <a:t> and Greenstone (2005)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EEF21-90F7-4B6D-BF34-9C8D13CE6A66}"/>
              </a:ext>
            </a:extLst>
          </p:cNvPr>
          <p:cNvSpPr txBox="1"/>
          <p:nvPr/>
        </p:nvSpPr>
        <p:spPr>
          <a:xfrm>
            <a:off x="202796" y="2065729"/>
            <a:ext cx="4395837" cy="40706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Authors use an instrumental variables approach based on non-attainment counties and total suspended particles (TSPs, or PM 10 + PM 2.5).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cs typeface="Calibri Light" panose="020F0302020204030204" pitchFamily="34" charset="0"/>
              </a:rPr>
              <a:t>Non-attainment counties reduce air pollution by more than control counties. Time-constant county characteristics are absorbed with county fixed effects.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cs typeface="Calibri Light" panose="020F0302020204030204" pitchFamily="34" charset="0"/>
              </a:rPr>
              <a:t>Hedonic price estimation of home values in non-attainment counties captures revealed preference of marginal willingness to pay for the change in </a:t>
            </a:r>
            <a:r>
              <a:rPr lang="en-US" sz="1600" dirty="0" err="1">
                <a:cs typeface="Calibri Light" panose="020F0302020204030204" pitchFamily="34" charset="0"/>
              </a:rPr>
              <a:t>TSPs.</a:t>
            </a:r>
            <a:r>
              <a:rPr lang="en-US" sz="1600" dirty="0">
                <a:cs typeface="Calibri Light" panose="020F0302020204030204" pitchFamily="34" charset="0"/>
              </a:rPr>
              <a:t>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16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endParaRPr lang="en-US" sz="1600" dirty="0"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F7B68-0BEC-4E78-9023-660D22750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579" y="1899822"/>
            <a:ext cx="7180163" cy="40500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9164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339770"/>
            <a:ext cx="7225748" cy="929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chemeClr val="tx1"/>
                </a:solidFill>
                <a:latin typeface="+mj-lt"/>
                <a:hlinkClick r:id="rId4"/>
              </a:rPr>
              <a:t>Chay</a:t>
            </a:r>
            <a:r>
              <a:rPr lang="en-US" sz="4000" dirty="0">
                <a:solidFill>
                  <a:schemeClr val="tx1"/>
                </a:solidFill>
                <a:latin typeface="+mj-lt"/>
                <a:hlinkClick r:id="rId4"/>
              </a:rPr>
              <a:t> and Greenstone (2005)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EEF21-90F7-4B6D-BF34-9C8D13CE6A66}"/>
              </a:ext>
            </a:extLst>
          </p:cNvPr>
          <p:cNvSpPr txBox="1"/>
          <p:nvPr/>
        </p:nvSpPr>
        <p:spPr>
          <a:xfrm>
            <a:off x="202796" y="2065729"/>
            <a:ext cx="4395837" cy="40706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Authors use an instrumental variables approach based on non-attainment counties and total suspended particles (TSPS, or PM 10 and PM 2.5).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cs typeface="Calibri Light" panose="020F0302020204030204" pitchFamily="34" charset="0"/>
              </a:rPr>
              <a:t>Non-attainment counties reduce air pollution by more than control counties. Time-constant county characteristics are absorbed with county fixed effects.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cs typeface="Calibri Light" panose="020F0302020204030204" pitchFamily="34" charset="0"/>
              </a:rPr>
              <a:t>Hedonic price estimation of home values in non-attainment counties captures revealed preference of marginal willingness to pay for the change in </a:t>
            </a:r>
            <a:r>
              <a:rPr lang="en-US" sz="1600" dirty="0" err="1">
                <a:cs typeface="Calibri Light" panose="020F0302020204030204" pitchFamily="34" charset="0"/>
              </a:rPr>
              <a:t>TSPs.</a:t>
            </a:r>
            <a:r>
              <a:rPr lang="en-US" sz="1600" dirty="0">
                <a:cs typeface="Calibri Light" panose="020F0302020204030204" pitchFamily="34" charset="0"/>
              </a:rPr>
              <a:t>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16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endParaRPr lang="en-US" sz="1600" dirty="0"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F7B68-0BEC-4E78-9023-660D22750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579" y="1899822"/>
            <a:ext cx="7180163" cy="405004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DBBFC6-4389-4EE5-B41F-E5DE2EBC7219}"/>
              </a:ext>
            </a:extLst>
          </p:cNvPr>
          <p:cNvCxnSpPr/>
          <p:nvPr/>
        </p:nvCxnSpPr>
        <p:spPr>
          <a:xfrm flipV="1">
            <a:off x="8211845" y="2920753"/>
            <a:ext cx="0" cy="118960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EC30BE-5933-48B4-A50D-8440FFC5F3D5}"/>
              </a:ext>
            </a:extLst>
          </p:cNvPr>
          <p:cNvCxnSpPr>
            <a:cxnSpLocks/>
          </p:cNvCxnSpPr>
          <p:nvPr/>
        </p:nvCxnSpPr>
        <p:spPr>
          <a:xfrm flipV="1">
            <a:off x="10628051" y="3763675"/>
            <a:ext cx="0" cy="693371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1C9203-CF37-4F4F-997B-FE230EED4F4C}"/>
              </a:ext>
            </a:extLst>
          </p:cNvPr>
          <p:cNvCxnSpPr/>
          <p:nvPr/>
        </p:nvCxnSpPr>
        <p:spPr>
          <a:xfrm flipV="1">
            <a:off x="8211845" y="1731146"/>
            <a:ext cx="1322772" cy="15891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688E9A-7660-4490-B639-3071D1C06DAF}"/>
              </a:ext>
            </a:extLst>
          </p:cNvPr>
          <p:cNvCxnSpPr>
            <a:cxnSpLocks/>
          </p:cNvCxnSpPr>
          <p:nvPr/>
        </p:nvCxnSpPr>
        <p:spPr>
          <a:xfrm flipH="1" flipV="1">
            <a:off x="9534617" y="1731146"/>
            <a:ext cx="1029810" cy="23698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F47ABA-6260-43CF-A21A-EB04F2AABF06}"/>
              </a:ext>
            </a:extLst>
          </p:cNvPr>
          <p:cNvSpPr txBox="1"/>
          <p:nvPr/>
        </p:nvSpPr>
        <p:spPr>
          <a:xfrm>
            <a:off x="9348186" y="224042"/>
            <a:ext cx="2760955" cy="15272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All counties reduced TSPs, but non-attainment by 22 vs. 6 for attainment counties.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8574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339770"/>
            <a:ext cx="7225748" cy="929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chemeClr val="tx1"/>
                </a:solidFill>
                <a:latin typeface="+mj-lt"/>
                <a:hlinkClick r:id="rId4"/>
              </a:rPr>
              <a:t>Chay</a:t>
            </a:r>
            <a:r>
              <a:rPr lang="en-US" sz="4000" dirty="0">
                <a:solidFill>
                  <a:schemeClr val="tx1"/>
                </a:solidFill>
                <a:latin typeface="+mj-lt"/>
                <a:hlinkClick r:id="rId4"/>
              </a:rPr>
              <a:t> and Greenstone (2005)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EEF21-90F7-4B6D-BF34-9C8D13CE6A66}"/>
              </a:ext>
            </a:extLst>
          </p:cNvPr>
          <p:cNvSpPr txBox="1"/>
          <p:nvPr/>
        </p:nvSpPr>
        <p:spPr>
          <a:xfrm>
            <a:off x="327083" y="2043966"/>
            <a:ext cx="4964008" cy="468051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Key findings: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Counties in non-attainment reduced TSPs by 9-10 (ug/m3) because of the Clean Air Act’s NAAQs requirements.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Housing values in these regions increased by 2-3.6% after CAA non-attainment status designated. Roughly $5000 in today’s dollars.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Total benefits from 1970-1980 estimated to be $45 billion.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F2379-6FB8-4DF1-ABD3-772FBF57B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404" y="1713389"/>
            <a:ext cx="5853114" cy="45585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F3F7D3-9038-430D-871B-D23BE9F317F9}"/>
              </a:ext>
            </a:extLst>
          </p:cNvPr>
          <p:cNvSpPr/>
          <p:nvPr/>
        </p:nvSpPr>
        <p:spPr>
          <a:xfrm>
            <a:off x="8034291" y="2885243"/>
            <a:ext cx="3311371" cy="213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881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339770"/>
            <a:ext cx="7225748" cy="929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chemeClr val="tx1"/>
                </a:solidFill>
                <a:latin typeface="+mj-lt"/>
                <a:hlinkClick r:id="rId4"/>
              </a:rPr>
              <a:t>Chay</a:t>
            </a:r>
            <a:r>
              <a:rPr lang="en-US" sz="4000" dirty="0">
                <a:solidFill>
                  <a:schemeClr val="tx1"/>
                </a:solidFill>
                <a:latin typeface="+mj-lt"/>
                <a:hlinkClick r:id="rId4"/>
              </a:rPr>
              <a:t> and Greenstone (2005)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EEF21-90F7-4B6D-BF34-9C8D13CE6A66}"/>
              </a:ext>
            </a:extLst>
          </p:cNvPr>
          <p:cNvSpPr txBox="1"/>
          <p:nvPr/>
        </p:nvSpPr>
        <p:spPr>
          <a:xfrm>
            <a:off x="327083" y="2043966"/>
            <a:ext cx="4964008" cy="506523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Key findings: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Counties in non-attainment reduced TSPs by 9-10 (ug/m3) because of the Clean Air Act’s NAAQs requirements.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Housing values in these regions increased by 2-3.6% after CAA non-attainment status designated. Roughly $5000 in today’s dollars.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Total benefits from nonattainment status 1970-1980 estimated to be $45 billion.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F2379-6FB8-4DF1-ABD3-772FBF57B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404" y="1713389"/>
            <a:ext cx="5853114" cy="45585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BA334D-6D1A-4EF4-9583-EB19606BF156}"/>
              </a:ext>
            </a:extLst>
          </p:cNvPr>
          <p:cNvSpPr/>
          <p:nvPr/>
        </p:nvSpPr>
        <p:spPr>
          <a:xfrm>
            <a:off x="8053759" y="4019320"/>
            <a:ext cx="3310229" cy="384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41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02497" y="1892692"/>
            <a:ext cx="6422583" cy="40856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Economics papers have demonstrated causal relationships between air pollution exposure and productivity, cognitive performance, and dementia.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Worse air pollution lowers fruit harvesting speeds (</a:t>
            </a:r>
            <a:r>
              <a:rPr lang="en-US" sz="1900" dirty="0" err="1">
                <a:cs typeface="Calibri Light" panose="020F0302020204030204" pitchFamily="34" charset="0"/>
                <a:hlinkClick r:id="rId4"/>
              </a:rPr>
              <a:t>Neidel</a:t>
            </a:r>
            <a:r>
              <a:rPr lang="en-US" sz="1900" dirty="0">
                <a:cs typeface="Calibri Light" panose="020F0302020204030204" pitchFamily="34" charset="0"/>
                <a:hlinkClick r:id="rId4"/>
              </a:rPr>
              <a:t>, 2017</a:t>
            </a:r>
            <a:r>
              <a:rPr lang="en-US" sz="1900" dirty="0">
                <a:cs typeface="Calibri Light" panose="020F0302020204030204" pitchFamily="34" charset="0"/>
              </a:rPr>
              <a:t>).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Lowers performance on the </a:t>
            </a:r>
            <a:r>
              <a:rPr lang="en-US" sz="1900" dirty="0" err="1">
                <a:cs typeface="Calibri Light" panose="020F0302020204030204" pitchFamily="34" charset="0"/>
              </a:rPr>
              <a:t>Bagrut</a:t>
            </a:r>
            <a:r>
              <a:rPr lang="en-US" sz="1900" dirty="0">
                <a:cs typeface="Calibri Light" panose="020F0302020204030204" pitchFamily="34" charset="0"/>
              </a:rPr>
              <a:t>, an SAT-like exam in Israel (</a:t>
            </a:r>
            <a:r>
              <a:rPr lang="en-US" sz="1900" dirty="0" err="1">
                <a:cs typeface="Calibri Light" panose="020F0302020204030204" pitchFamily="34" charset="0"/>
                <a:hlinkClick r:id="rId5"/>
              </a:rPr>
              <a:t>Lavy</a:t>
            </a:r>
            <a:r>
              <a:rPr lang="en-US" sz="1900" dirty="0">
                <a:cs typeface="Calibri Light" panose="020F0302020204030204" pitchFamily="34" charset="0"/>
                <a:hlinkClick r:id="rId5"/>
              </a:rPr>
              <a:t> et al., 2014</a:t>
            </a:r>
            <a:r>
              <a:rPr lang="en-US" sz="1900" dirty="0">
                <a:cs typeface="Calibri Light" panose="020F0302020204030204" pitchFamily="34" charset="0"/>
              </a:rPr>
              <a:t>).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Lowers performance on Lumosity tests (</a:t>
            </a:r>
            <a:r>
              <a:rPr lang="en-US" sz="1900" dirty="0">
                <a:cs typeface="Calibri Light" panose="020F0302020204030204" pitchFamily="34" charset="0"/>
                <a:hlinkClick r:id="rId6"/>
              </a:rPr>
              <a:t>Krebs and </a:t>
            </a:r>
            <a:r>
              <a:rPr lang="en-US" sz="1900" dirty="0" err="1">
                <a:cs typeface="Calibri Light" panose="020F0302020204030204" pitchFamily="34" charset="0"/>
                <a:hlinkClick r:id="rId6"/>
              </a:rPr>
              <a:t>Luechinger</a:t>
            </a:r>
            <a:r>
              <a:rPr lang="en-US" sz="1900" dirty="0">
                <a:cs typeface="Calibri Light" panose="020F0302020204030204" pitchFamily="34" charset="0"/>
              </a:rPr>
              <a:t>, 2023).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cs typeface="Calibri Light" panose="020F0302020204030204" pitchFamily="34" charset="0"/>
              </a:rPr>
              <a:t>Increases risk of dementia by 2.2 PP or 11% from mean (</a:t>
            </a:r>
            <a:r>
              <a:rPr lang="en-US" sz="1900" dirty="0">
                <a:cs typeface="Calibri Light" panose="020F0302020204030204" pitchFamily="34" charset="0"/>
                <a:hlinkClick r:id="rId7"/>
              </a:rPr>
              <a:t>Bishop et al., 2022</a:t>
            </a:r>
            <a:r>
              <a:rPr lang="en-US" sz="1900" dirty="0"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339769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Clean Air and Cognitive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9063C4-D6B0-4C73-8F4F-3CD870FCD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5080" y="2187581"/>
            <a:ext cx="5191125" cy="3162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828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327082" y="2043966"/>
            <a:ext cx="10485920" cy="468051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b="1" dirty="0">
                <a:cs typeface="Calibri Light" panose="020F0302020204030204" pitchFamily="34" charset="0"/>
              </a:rPr>
              <a:t>Research question: </a:t>
            </a:r>
            <a:r>
              <a:rPr lang="en-US" sz="2000" dirty="0">
                <a:cs typeface="Calibri Light" panose="020F0302020204030204" pitchFamily="34" charset="0"/>
              </a:rPr>
              <a:t>How has exposure to air pollution from the fossil fuel electricity sector changed over time and for whom?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Methods: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Continuous Emissions Monitoring Systems (CEMS) information on all electricity-generating units producing over 25 MW.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Energy Information Administration (EIA) Form 860 on plant characteristics.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cs typeface="Calibri Light" panose="020F0302020204030204" pitchFamily="34" charset="0"/>
              </a:rPr>
              <a:t>InMAP</a:t>
            </a:r>
            <a:r>
              <a:rPr lang="en-US" sz="2000" dirty="0">
                <a:cs typeface="Calibri Light" panose="020F0302020204030204" pitchFamily="34" charset="0"/>
              </a:rPr>
              <a:t> emissions pollution transport model.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For each location (and community), calculate population-weighted pollution exposures attributable to each type of facility and type of fuel.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339769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  <a:hlinkClick r:id="rId4"/>
              </a:rPr>
              <a:t>Hernandez-Cortes, Meng, and Weber (2022)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2733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/>
              <p:nvPr/>
            </p:nvSpPr>
            <p:spPr>
              <a:xfrm>
                <a:off x="327081" y="2043966"/>
                <a:ext cx="6535358" cy="429579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2000" dirty="0">
                    <a:cs typeface="Calibri Light" panose="020F0302020204030204" pitchFamily="34" charset="0"/>
                  </a:rPr>
                  <a:t>Four primary findings:</a:t>
                </a:r>
              </a:p>
              <a:p>
                <a:pPr marL="914400" lvl="1" indent="-457200">
                  <a:lnSpc>
                    <a:spcPct val="125000"/>
                  </a:lnSpc>
                  <a:buFont typeface="+mj-lt"/>
                  <a:buAutoNum type="arabicParenR"/>
                </a:pPr>
                <a:r>
                  <a:rPr lang="en-US" sz="2000" dirty="0">
                    <a:cs typeface="Calibri Light" panose="020F0302020204030204" pitchFamily="34" charset="0"/>
                  </a:rPr>
                  <a:t>Air pollution exposures due to fossil fuel electricity generation have dramatically decreased from 2000-2018, by 89% for the average individual.</a:t>
                </a:r>
              </a:p>
              <a:p>
                <a:pPr lvl="1">
                  <a:lnSpc>
                    <a:spcPct val="125000"/>
                  </a:lnSpc>
                </a:pPr>
                <a:r>
                  <a:rPr lang="en-US" sz="2000" dirty="0">
                    <a:cs typeface="Calibri Light" panose="020F0302020204030204" pitchFamily="34" charset="0"/>
                  </a:rPr>
                  <a:t>2) Decrease is largely shared across demographic groups, falling by 90%, 86%, and 89% for the average Black, Hispanic, and non-Hispanic White individual. 	</a:t>
                </a:r>
              </a:p>
              <a:p>
                <a:pPr marL="1371600" lvl="2" indent="-4572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cs typeface="Calibri Light" panose="020F0302020204030204" pitchFamily="34" charset="0"/>
                  </a:rPr>
                  <a:t>This implies a decrease in absolute disparities of exposure (Black-White disparity decrease of 0.75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</m:oMath>
                </a14:m>
                <a:r>
                  <a:rPr lang="en-US" sz="2000" dirty="0">
                    <a:cs typeface="Calibri Light" panose="020F0302020204030204" pitchFamily="34" charset="0"/>
                  </a:rPr>
                  <a:t> 0.036 ug/m3, or 95%).</a:t>
                </a:r>
              </a:p>
              <a:p>
                <a:pPr lvl="1">
                  <a:lnSpc>
                    <a:spcPct val="125000"/>
                  </a:lnSpc>
                </a:pPr>
                <a:r>
                  <a:rPr lang="en-US" sz="2000" dirty="0"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AE995-3761-4E8E-B676-D7F73B91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81" y="2043966"/>
                <a:ext cx="6535358" cy="4295791"/>
              </a:xfrm>
              <a:prstGeom prst="rect">
                <a:avLst/>
              </a:prstGeom>
              <a:blipFill>
                <a:blip r:embed="rId4"/>
                <a:stretch>
                  <a:fillRect l="-1026" r="-1586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18114" y="497150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  <a:hlinkClick r:id="rId5"/>
              </a:rPr>
              <a:t>Hernandez-Cortes, Meng, and Weber (2022)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886DE-5D98-417C-BC8F-E41BF04E4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270" y="154387"/>
            <a:ext cx="5033730" cy="62064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4134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283187" y="2958366"/>
            <a:ext cx="4608903" cy="23721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Four primary findings: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3) Trends in disparities are equally attributable to lowered emissions at a given unit and changes in the types of generating units, not migration. 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18114" y="497150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  <a:hlinkClick r:id="rId4"/>
              </a:rPr>
              <a:t>Hernandez-Cortes, Meng, and Weber (2022)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64718-FB9C-4E2A-A902-296C57C1B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391" y="1293550"/>
            <a:ext cx="6315075" cy="5067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8267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628922" y="3073775"/>
            <a:ext cx="5077612" cy="198746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Last of the four findings: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4) Exposure disparities by income were always small, and mostly decreased proportionally. 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-18114" y="497150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  <a:hlinkClick r:id="rId4"/>
              </a:rPr>
              <a:t>Hernandez-Cortes, Meng, and Weber (2022)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37C2B-60C5-4223-A8CF-4CF5ABF4D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534" y="1696111"/>
            <a:ext cx="5856544" cy="42550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6341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224361"/>
            <a:ext cx="7365692" cy="5923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Why should we care about the CAA?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0CAF55D-8F81-2CAF-9F21-211BAD49B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71" y="1012126"/>
            <a:ext cx="8093660" cy="53957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E5AFF6-A539-2BDF-6A12-1E4E358ED3F0}"/>
              </a:ext>
            </a:extLst>
          </p:cNvPr>
          <p:cNvSpPr txBox="1"/>
          <p:nvPr/>
        </p:nvSpPr>
        <p:spPr>
          <a:xfrm>
            <a:off x="483569" y="1251225"/>
            <a:ext cx="3129642" cy="506523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The Clean Air Act explains a large share of long-term decreases in air pollution (</a:t>
            </a:r>
            <a:r>
              <a:rPr lang="en-US" sz="2000" dirty="0">
                <a:cs typeface="Calibri Light" panose="020F0302020204030204" pitchFamily="34" charset="0"/>
                <a:hlinkClick r:id="rId5"/>
              </a:rPr>
              <a:t>Shapiro, 2021</a:t>
            </a:r>
            <a:r>
              <a:rPr lang="en-US" sz="2000" dirty="0">
                <a:cs typeface="Calibri Light" panose="020F0302020204030204" pitchFamily="34" charset="0"/>
              </a:rPr>
              <a:t>).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 Light" panose="020F0302020204030204" pitchFamily="34" charset="0"/>
              </a:rPr>
              <a:t>From 2003-2012, reductions of </a:t>
            </a:r>
            <a:r>
              <a:rPr lang="en-US" sz="2000" i="1" dirty="0">
                <a:cs typeface="Calibri Light" panose="020F0302020204030204" pitchFamily="34" charset="0"/>
              </a:rPr>
              <a:t>just</a:t>
            </a:r>
            <a:r>
              <a:rPr lang="en-US" sz="2000" dirty="0">
                <a:cs typeface="Calibri Light" panose="020F0302020204030204" pitchFamily="34" charset="0"/>
              </a:rPr>
              <a:t> PM 2.5 accounted for </a:t>
            </a:r>
            <a:r>
              <a:rPr lang="en-US" sz="2000" b="1" dirty="0">
                <a:solidFill>
                  <a:srgbClr val="FF0000"/>
                </a:solidFill>
                <a:cs typeface="Calibri Light" panose="020F0302020204030204" pitchFamily="34" charset="0"/>
              </a:rPr>
              <a:t>one third to over half of the benefits of </a:t>
            </a:r>
            <a:r>
              <a:rPr lang="en-US" sz="2000" b="1" i="1" dirty="0">
                <a:solidFill>
                  <a:srgbClr val="FF0000"/>
                </a:solidFill>
                <a:cs typeface="Calibri Light" panose="020F0302020204030204" pitchFamily="34" charset="0"/>
              </a:rPr>
              <a:t>ALL</a:t>
            </a:r>
            <a:r>
              <a:rPr lang="en-US" sz="2000" b="1" dirty="0">
                <a:solidFill>
                  <a:srgbClr val="FF0000"/>
                </a:solidFill>
                <a:cs typeface="Calibri Light" panose="020F0302020204030204" pitchFamily="34" charset="0"/>
              </a:rPr>
              <a:t> significant federal regulations </a:t>
            </a:r>
            <a:r>
              <a:rPr lang="en-US" sz="2000" dirty="0">
                <a:cs typeface="Calibri Light" panose="020F0302020204030204" pitchFamily="34" charset="0"/>
              </a:rPr>
              <a:t>(</a:t>
            </a:r>
            <a:r>
              <a:rPr lang="en-US" sz="2000" dirty="0" err="1">
                <a:cs typeface="Calibri Light" panose="020F0302020204030204" pitchFamily="34" charset="0"/>
                <a:hlinkClick r:id="rId6"/>
              </a:rPr>
              <a:t>Dominici</a:t>
            </a:r>
            <a:r>
              <a:rPr lang="en-US" sz="2000" dirty="0">
                <a:cs typeface="Calibri Light" panose="020F0302020204030204" pitchFamily="34" charset="0"/>
                <a:hlinkClick r:id="rId6"/>
              </a:rPr>
              <a:t>, Greenstone, Sunstein, 2014</a:t>
            </a:r>
            <a:r>
              <a:rPr lang="en-US" sz="2000" dirty="0">
                <a:cs typeface="Calibri Light" panose="020F0302020204030204" pitchFamily="34" charset="0"/>
              </a:rPr>
              <a:t>). </a:t>
            </a:r>
          </a:p>
          <a:p>
            <a:pPr>
              <a:lnSpc>
                <a:spcPct val="125000"/>
              </a:lnSpc>
            </a:pPr>
            <a:endParaRPr lang="en-US" sz="2000" dirty="0"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432385-16BA-7E58-C430-A5172BF6D7FB}"/>
              </a:ext>
            </a:extLst>
          </p:cNvPr>
          <p:cNvSpPr txBox="1"/>
          <p:nvPr/>
        </p:nvSpPr>
        <p:spPr>
          <a:xfrm>
            <a:off x="8585727" y="6065369"/>
            <a:ext cx="4469858" cy="68505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Source: </a:t>
            </a:r>
            <a:r>
              <a:rPr lang="en-US" sz="1600" dirty="0">
                <a:cs typeface="Calibri Light" panose="020F0302020204030204" pitchFamily="34" charset="0"/>
                <a:hlinkClick r:id="rId7"/>
              </a:rPr>
              <a:t>https://www.epa.gov/air-trends</a:t>
            </a:r>
            <a:r>
              <a:rPr lang="en-US" sz="1600" dirty="0">
                <a:cs typeface="Calibri Light" panose="020F0302020204030204" pitchFamily="34" charset="0"/>
              </a:rPr>
              <a:t> </a:t>
            </a:r>
          </a:p>
          <a:p>
            <a:pPr>
              <a:lnSpc>
                <a:spcPct val="125000"/>
              </a:lnSpc>
            </a:pPr>
            <a:endParaRPr lang="en-US" sz="1600" i="1" dirty="0"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94329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339769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  <a:hlinkClick r:id="rId4"/>
              </a:rPr>
              <a:t>Hernandez-Cortes, Meng, and Weber (2022)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B06CD-3360-4E70-96F7-A7DA9C52D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498" y="1908699"/>
            <a:ext cx="8535276" cy="37227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4001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B513DB1-4502-409F-937E-1F652A2AED9E}"/>
              </a:ext>
            </a:extLst>
          </p:cNvPr>
          <p:cNvSpPr txBox="1">
            <a:spLocks/>
          </p:cNvSpPr>
          <p:nvPr/>
        </p:nvSpPr>
        <p:spPr>
          <a:xfrm>
            <a:off x="371061" y="-269435"/>
            <a:ext cx="11449878" cy="1632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800" dirty="0">
                <a:solidFill>
                  <a:srgbClr val="0070C0"/>
                </a:solidFill>
                <a:latin typeface="+mj-lt"/>
              </a:rPr>
              <a:t>Next class</a:t>
            </a:r>
          </a:p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F8D491-E9D6-4622-95D9-A31A202ACC5D}"/>
              </a:ext>
            </a:extLst>
          </p:cNvPr>
          <p:cNvSpPr txBox="1"/>
          <p:nvPr/>
        </p:nvSpPr>
        <p:spPr>
          <a:xfrm>
            <a:off x="2049780" y="1894137"/>
            <a:ext cx="8092440" cy="23083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400" b="1" dirty="0">
              <a:cs typeface="Calibri Light" panose="020F03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Next class will cover environmental regulations of cars.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400" dirty="0">
              <a:cs typeface="Calibri Light" panose="020F03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For Wednesday, please read/listen to: 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en-US" sz="2400" dirty="0">
                <a:hlinkClick r:id="rId4"/>
              </a:rPr>
              <a:t>Killeen and Levinson (2017) </a:t>
            </a:r>
            <a:endParaRPr lang="en-US" sz="2400" dirty="0"/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en-US" sz="2400" dirty="0">
                <a:hlinkClick r:id="rId5"/>
              </a:rPr>
              <a:t>Transportation Justice Podcast</a:t>
            </a:r>
            <a:endParaRPr lang="en-US" sz="2400" dirty="0">
              <a:latin typeface="+mj-lt"/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3508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557F-96F0-8004-194F-1DA16D1B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0665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j-lt"/>
                <a:ea typeface="Cambria" panose="02040503050406030204" pitchFamily="18" charset="0"/>
              </a:rPr>
              <a:t>Part 1: Four Provisions of the Clean Air Act </a:t>
            </a:r>
          </a:p>
        </p:txBody>
      </p:sp>
    </p:spTree>
    <p:extLst>
      <p:ext uri="{BB962C8B-B14F-4D97-AF65-F5344CB8AC3E}">
        <p14:creationId xmlns:p14="http://schemas.microsoft.com/office/powerpoint/2010/main" val="3509075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2172544" y="2019020"/>
            <a:ext cx="7518470" cy="26237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900" dirty="0">
                <a:cs typeface="Calibri Light" panose="020F0302020204030204" pitchFamily="34" charset="0"/>
              </a:rPr>
              <a:t>The 1970 Clean Air Act charged EPA with administering four provisions of the new law.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cs typeface="Calibri Light" panose="020F0302020204030204" pitchFamily="34" charset="0"/>
              </a:rPr>
              <a:t>Promulgate </a:t>
            </a:r>
            <a:r>
              <a:rPr lang="en-US" sz="1900" b="1" dirty="0">
                <a:solidFill>
                  <a:srgbClr val="0070C0"/>
                </a:solidFill>
                <a:cs typeface="Calibri Light" panose="020F0302020204030204" pitchFamily="34" charset="0"/>
              </a:rPr>
              <a:t>National Ambient Air Quality Standards</a:t>
            </a:r>
            <a:r>
              <a:rPr lang="en-US" sz="1900" b="1" dirty="0">
                <a:cs typeface="Calibri Light" panose="020F0302020204030204" pitchFamily="34" charset="0"/>
              </a:rPr>
              <a:t> </a:t>
            </a:r>
            <a:r>
              <a:rPr lang="en-US" sz="1900" dirty="0">
                <a:cs typeface="Calibri Light" panose="020F0302020204030204" pitchFamily="34" charset="0"/>
              </a:rPr>
              <a:t>(NAAQS)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Approve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State Implementation Plans 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(SIPs)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Develop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New Source Performance Standards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 (NSPS)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Develop 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</a:rPr>
              <a:t>National Emission Standards for Hazardous Air Pollutants</a:t>
            </a:r>
            <a:r>
              <a:rPr lang="en-US" sz="1900" b="1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 </a:t>
            </a:r>
            <a:r>
              <a:rPr lang="en-US" sz="1900" dirty="0">
                <a:solidFill>
                  <a:schemeClr val="bg1">
                    <a:lumMod val="85000"/>
                  </a:schemeClr>
                </a:solidFill>
                <a:cs typeface="Calibri Light" panose="020F0302020204030204" pitchFamily="34" charset="0"/>
              </a:rPr>
              <a:t>(NESHAPs)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-143624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Four Provisions of the Clean Air Act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685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27957" y="2070599"/>
            <a:ext cx="10807643" cy="375147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Key facts on the National Ambient Air Quality Standards (NAAQS):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Six </a:t>
            </a:r>
            <a:r>
              <a:rPr lang="en-US" sz="2400" b="1" dirty="0">
                <a:solidFill>
                  <a:srgbClr val="0070C0"/>
                </a:solidFill>
                <a:cs typeface="Calibri Light" panose="020F0302020204030204" pitchFamily="34" charset="0"/>
              </a:rPr>
              <a:t>criteria pollutants </a:t>
            </a:r>
            <a:r>
              <a:rPr lang="en-US" sz="2400" dirty="0">
                <a:cs typeface="Calibri Light" panose="020F0302020204030204" pitchFamily="34" charset="0"/>
              </a:rPr>
              <a:t>were identified as ubiquitous, created by diverse sources, and with adverse effects on public health </a:t>
            </a:r>
            <a:r>
              <a:rPr lang="en-US" sz="2400" i="1" dirty="0">
                <a:cs typeface="Calibri Light" panose="020F0302020204030204" pitchFamily="34" charset="0"/>
              </a:rPr>
              <a:t>or</a:t>
            </a:r>
            <a:r>
              <a:rPr lang="en-US" sz="2400" dirty="0">
                <a:cs typeface="Calibri Light" panose="020F0302020204030204" pitchFamily="34" charset="0"/>
              </a:rPr>
              <a:t> welfare. 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cs typeface="Calibri Light" panose="020F0302020204030204" pitchFamily="34" charset="0"/>
              </a:rPr>
              <a:t>These pollutants are carbon monoxide, lead, ground-level ozone, nitrogen dioxide, particulate matter, and sulfur dioxide.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EPA sets primary and secondary standards for these chemicals over specific time horizons. Standards are based on safety and welfare impacts.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Legally, EPA is not allowed to consider costs of control when setting NAAQS.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rgbClr val="0070C0"/>
                </a:solidFill>
                <a:latin typeface="+mj-lt"/>
              </a:rPr>
              <a:t>National Ambient Air </a:t>
            </a:r>
            <a:r>
              <a:rPr lang="fr-FR" sz="4000" dirty="0" err="1">
                <a:solidFill>
                  <a:srgbClr val="0070C0"/>
                </a:solidFill>
                <a:latin typeface="+mj-lt"/>
              </a:rPr>
              <a:t>Quality</a:t>
            </a:r>
            <a:r>
              <a:rPr lang="fr-FR" sz="4000" dirty="0">
                <a:solidFill>
                  <a:srgbClr val="0070C0"/>
                </a:solidFill>
                <a:latin typeface="+mj-lt"/>
              </a:rPr>
              <a:t> Standards (NAAQS)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5978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318905" y="152547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fr-FR" sz="4000" dirty="0">
                <a:solidFill>
                  <a:srgbClr val="0070C0"/>
                </a:solidFill>
                <a:latin typeface="+mj-lt"/>
              </a:rPr>
              <a:t>National Ambient Air </a:t>
            </a:r>
            <a:r>
              <a:rPr lang="fr-FR" sz="4000" dirty="0" err="1">
                <a:solidFill>
                  <a:srgbClr val="0070C0"/>
                </a:solidFill>
                <a:latin typeface="+mj-lt"/>
              </a:rPr>
              <a:t>Quality</a:t>
            </a:r>
            <a:r>
              <a:rPr lang="fr-FR" sz="4000" dirty="0">
                <a:solidFill>
                  <a:srgbClr val="0070C0"/>
                </a:solidFill>
                <a:latin typeface="+mj-lt"/>
              </a:rPr>
              <a:t> Standards (NAAQS)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572CD2-EC6D-A2BD-7F15-27EF0EDCD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766129"/>
              </p:ext>
            </p:extLst>
          </p:nvPr>
        </p:nvGraphicFramePr>
        <p:xfrm>
          <a:off x="4245428" y="1791427"/>
          <a:ext cx="7771525" cy="4209416"/>
        </p:xfrm>
        <a:graphic>
          <a:graphicData uri="http://schemas.openxmlformats.org/drawingml/2006/table">
            <a:tbl>
              <a:tblPr/>
              <a:tblGrid>
                <a:gridCol w="1554305">
                  <a:extLst>
                    <a:ext uri="{9D8B030D-6E8A-4147-A177-3AD203B41FA5}">
                      <a16:colId xmlns:a16="http://schemas.microsoft.com/office/drawing/2014/main" val="3395831155"/>
                    </a:ext>
                  </a:extLst>
                </a:gridCol>
                <a:gridCol w="1554305">
                  <a:extLst>
                    <a:ext uri="{9D8B030D-6E8A-4147-A177-3AD203B41FA5}">
                      <a16:colId xmlns:a16="http://schemas.microsoft.com/office/drawing/2014/main" val="2896765633"/>
                    </a:ext>
                  </a:extLst>
                </a:gridCol>
                <a:gridCol w="1554305">
                  <a:extLst>
                    <a:ext uri="{9D8B030D-6E8A-4147-A177-3AD203B41FA5}">
                      <a16:colId xmlns:a16="http://schemas.microsoft.com/office/drawing/2014/main" val="792631914"/>
                    </a:ext>
                  </a:extLst>
                </a:gridCol>
                <a:gridCol w="1554305">
                  <a:extLst>
                    <a:ext uri="{9D8B030D-6E8A-4147-A177-3AD203B41FA5}">
                      <a16:colId xmlns:a16="http://schemas.microsoft.com/office/drawing/2014/main" val="2091952639"/>
                    </a:ext>
                  </a:extLst>
                </a:gridCol>
                <a:gridCol w="1554305">
                  <a:extLst>
                    <a:ext uri="{9D8B030D-6E8A-4147-A177-3AD203B41FA5}">
                      <a16:colId xmlns:a16="http://schemas.microsoft.com/office/drawing/2014/main" val="826803720"/>
                    </a:ext>
                  </a:extLst>
                </a:gridCol>
              </a:tblGrid>
              <a:tr h="201220">
                <a:tc rowSpan="2" gridSpan="2"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1B1B1B"/>
                          </a:solidFill>
                          <a:effectLst/>
                          <a:latin typeface="+mn-lt"/>
                        </a:rPr>
                        <a:t>Pollutant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1B1B1B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030" marR="3030" marT="3030" marB="0" anchor="ctr">
                    <a:lnL>
                      <a:noFill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FE1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1B1B1B"/>
                          </a:solidFill>
                          <a:effectLst/>
                          <a:latin typeface="+mn-lt"/>
                        </a:rPr>
                        <a:t>Primary/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1B1B1B"/>
                          </a:solidFill>
                          <a:effectLst/>
                          <a:latin typeface="+mn-lt"/>
                        </a:rPr>
                        <a:t>Averaging Time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1B1B1B"/>
                          </a:solidFill>
                          <a:effectLst/>
                          <a:latin typeface="+mn-lt"/>
                        </a:rPr>
                        <a:t>Level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256414"/>
                  </a:ext>
                </a:extLst>
              </a:tr>
              <a:tr h="210650">
                <a:tc gridSpan="2" vMerge="1"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1B1B1B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1E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1B1B1B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030" marR="3030" marT="3030" marB="0" anchor="ctr">
                    <a:lnL>
                      <a:noFill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1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1B1B1B"/>
                          </a:solidFill>
                          <a:effectLst/>
                          <a:latin typeface="+mn-lt"/>
                        </a:rPr>
                        <a:t>Secondary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4885"/>
                  </a:ext>
                </a:extLst>
              </a:tr>
              <a:tr h="335126">
                <a:tc rowSpan="2" gridSpan="2"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Carbon Monoxide (CO)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primary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 hours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 ppm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872740"/>
                  </a:ext>
                </a:extLst>
              </a:tr>
              <a:tr h="172876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 hour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35 ppm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157740"/>
                  </a:ext>
                </a:extLst>
              </a:tr>
              <a:tr h="172876">
                <a:tc rowSpan="2" gridSpan="2"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Lead (Pb)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primary and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Rolling 3 month average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l-G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0.15 μ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g/m3 (1)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015465"/>
                  </a:ext>
                </a:extLst>
              </a:tr>
              <a:tr h="172876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secondary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243405"/>
                  </a:ext>
                </a:extLst>
              </a:tr>
              <a:tr h="172876">
                <a:tc rowSpan="3" gridSpan="2"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Nitrogen Dioxide (NO2)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primary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 hour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 ppb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372588"/>
                  </a:ext>
                </a:extLst>
              </a:tr>
              <a:tr h="172876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primary and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 year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53 ppb (2)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480944"/>
                  </a:ext>
                </a:extLst>
              </a:tr>
              <a:tr h="172876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secondary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659149"/>
                  </a:ext>
                </a:extLst>
              </a:tr>
              <a:tr h="419385">
                <a:tc rowSpan="2" gridSpan="2"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Ozone (O3)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primary and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 hours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0.070 ppm (3)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108715"/>
                  </a:ext>
                </a:extLst>
              </a:tr>
              <a:tr h="172876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secondary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19224"/>
                  </a:ext>
                </a:extLst>
              </a:tr>
              <a:tr h="172876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Particle Pollution (PM)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PM2.5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primary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 year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12.0 μ</a:t>
                      </a: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g/m3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145084"/>
                  </a:ext>
                </a:extLst>
              </a:tr>
              <a:tr h="1728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secondary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 year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15.0 μ</a:t>
                      </a: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g/m3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619809"/>
                  </a:ext>
                </a:extLst>
              </a:tr>
              <a:tr h="1728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primary and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 hours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l-GR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35 μ</a:t>
                      </a: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g/m3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078679"/>
                  </a:ext>
                </a:extLst>
              </a:tr>
              <a:tr h="1728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secondary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390191"/>
                  </a:ext>
                </a:extLst>
              </a:tr>
              <a:tr h="4193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PM10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primary and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 hours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l-GR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150 μ</a:t>
                      </a: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g/m3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168812"/>
                  </a:ext>
                </a:extLst>
              </a:tr>
              <a:tr h="1728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secondary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083640"/>
                  </a:ext>
                </a:extLst>
              </a:tr>
              <a:tr h="172876">
                <a:tc rowSpan="2" gridSpan="2"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Sulfur Dioxide (SO2)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primary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 hour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75 ppb (4)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189659"/>
                  </a:ext>
                </a:extLst>
              </a:tr>
              <a:tr h="172876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secondary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 hours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0.5 ppm</a:t>
                      </a:r>
                    </a:p>
                  </a:txBody>
                  <a:tcPr marL="3030" marR="3030" marT="3030" marB="0" anchor="ctr">
                    <a:lnL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0093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E2041A-642D-EC31-455C-CAFD270FACE8}"/>
              </a:ext>
            </a:extLst>
          </p:cNvPr>
          <p:cNvSpPr txBox="1"/>
          <p:nvPr/>
        </p:nvSpPr>
        <p:spPr>
          <a:xfrm>
            <a:off x="5076534" y="6000843"/>
            <a:ext cx="10807643" cy="37728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cs typeface="Calibri Light" panose="020F0302020204030204" pitchFamily="34" charset="0"/>
              </a:rPr>
              <a:t>For more information, see </a:t>
            </a:r>
            <a:r>
              <a:rPr lang="en-US" sz="1600" dirty="0">
                <a:cs typeface="Calibri Light" panose="020F0302020204030204" pitchFamily="34" charset="0"/>
                <a:hlinkClick r:id="rId5"/>
              </a:rPr>
              <a:t>https://www.epa.gov/criteria-air-pollutants/naaqs-table</a:t>
            </a:r>
            <a:r>
              <a:rPr lang="en-US" sz="1600" dirty="0"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0C557-4B5C-0BCF-2664-AC68E672DBDA}"/>
              </a:ext>
            </a:extLst>
          </p:cNvPr>
          <p:cNvSpPr txBox="1"/>
          <p:nvPr/>
        </p:nvSpPr>
        <p:spPr>
          <a:xfrm>
            <a:off x="328782" y="2132960"/>
            <a:ext cx="3114214" cy="3526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cs typeface="Calibri Light" panose="020F0302020204030204" pitchFamily="34" charset="0"/>
              </a:rPr>
              <a:t>Primary standards </a:t>
            </a:r>
            <a:r>
              <a:rPr lang="en-US" sz="2000" dirty="0">
                <a:cs typeface="Calibri Light" panose="020F0302020204030204" pitchFamily="34" charset="0"/>
              </a:rPr>
              <a:t>are limits set to protect human health, especially for susceptible individuals (e.g., those with asthma).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cs typeface="Calibri Light" panose="020F0302020204030204" pitchFamily="34" charset="0"/>
              </a:rPr>
              <a:t>Secondary standards </a:t>
            </a:r>
            <a:r>
              <a:rPr lang="en-US" sz="2000" dirty="0">
                <a:cs typeface="Calibri Light" panose="020F0302020204030204" pitchFamily="34" charset="0"/>
              </a:rPr>
              <a:t>are based on welfare impacts (e.g., crop damage).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14304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heme/theme1.xml><?xml version="1.0" encoding="utf-8"?>
<a:theme xmlns:a="http://schemas.openxmlformats.org/drawingml/2006/main" name="Presentation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UC_Real Theme Updated 2018" id="{E13B41A0-8B66-4609-AF70-58520B831F02}" vid="{3ED8087A-4891-4EE5-A68C-328DF07D5C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UIUC_Real Theme Updated 2018</Template>
  <TotalTime>29974</TotalTime>
  <Words>4183</Words>
  <Application>Microsoft Office PowerPoint</Application>
  <PresentationFormat>Widescreen</PresentationFormat>
  <Paragraphs>435</Paragraphs>
  <Slides>51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Cambria Math</vt:lpstr>
      <vt:lpstr>Times New Roman</vt:lpstr>
      <vt:lpstr>Wingdings</vt:lpstr>
      <vt:lpstr>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1: Four Provisions of the Clean Air Act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2: Amending the Clean Air 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3: Economics and the Clean Air 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</dc:title>
  <dc:creator>parthum2@illinois.edu</dc:creator>
  <cp:lastModifiedBy>Austin, Wes</cp:lastModifiedBy>
  <cp:revision>742</cp:revision>
  <dcterms:created xsi:type="dcterms:W3CDTF">2018-08-24T16:58:07Z</dcterms:created>
  <dcterms:modified xsi:type="dcterms:W3CDTF">2023-10-30T19:31:24Z</dcterms:modified>
</cp:coreProperties>
</file>